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 id="2147483681" r:id="rId4"/>
    <p:sldMasterId id="2147483683" r:id="rId5"/>
    <p:sldMasterId id="2147483685" r:id="rId6"/>
    <p:sldMasterId id="2147483690" r:id="rId7"/>
  </p:sldMasterIdLst>
  <p:notesMasterIdLst>
    <p:notesMasterId r:id="rId23"/>
  </p:notesMasterIdLst>
  <p:handoutMasterIdLst>
    <p:handoutMasterId r:id="rId24"/>
  </p:handoutMasterIdLst>
  <p:sldIdLst>
    <p:sldId id="259" r:id="rId8"/>
    <p:sldId id="280" r:id="rId9"/>
    <p:sldId id="281" r:id="rId10"/>
    <p:sldId id="265" r:id="rId11"/>
    <p:sldId id="293" r:id="rId12"/>
    <p:sldId id="286" r:id="rId13"/>
    <p:sldId id="283" r:id="rId14"/>
    <p:sldId id="284" r:id="rId15"/>
    <p:sldId id="290" r:id="rId16"/>
    <p:sldId id="291" r:id="rId17"/>
    <p:sldId id="292" r:id="rId18"/>
    <p:sldId id="287" r:id="rId19"/>
    <p:sldId id="289" r:id="rId20"/>
    <p:sldId id="288" r:id="rId21"/>
    <p:sldId id="285"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3"/>
    <a:srgbClr val="509E2F"/>
    <a:srgbClr val="003366"/>
    <a:srgbClr val="000066"/>
    <a:srgbClr val="003B49"/>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3" d="100"/>
          <a:sy n="103" d="100"/>
        </p:scale>
        <p:origin x="1776" y="144"/>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3/23/2017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F586A0-0C7F-49F1-8A31-0895B4C65F96}" type="datetimeFigureOut">
              <a:rPr lang="en-US" smtClean="0"/>
              <a:t>3/23/2017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B037CB-F4E9-4B28-B60E-7B68898B90A2}" type="slidenum">
              <a:rPr lang="en-US" smtClean="0"/>
              <a:t>‹#›</a:t>
            </a:fld>
            <a:endParaRPr lang="en-US" dirty="0"/>
          </a:p>
        </p:txBody>
      </p:sp>
    </p:spTree>
    <p:extLst>
      <p:ext uri="{BB962C8B-B14F-4D97-AF65-F5344CB8AC3E}">
        <p14:creationId xmlns:p14="http://schemas.microsoft.com/office/powerpoint/2010/main" val="277762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B58AF-148C-4E55-9919-D49B1FE7E10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26070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11665" y="613269"/>
            <a:ext cx="5308605" cy="817562"/>
          </a:xfrm>
          <a:prstGeom prst="rect">
            <a:avLst/>
          </a:prstGeom>
        </p:spPr>
        <p:txBody>
          <a:bodyPr vert="horz"/>
          <a:lstStyle>
            <a:lvl1pPr algn="l">
              <a:defRPr sz="5800">
                <a:solidFill>
                  <a:schemeClr val="bg1"/>
                </a:solidFill>
                <a:latin typeface="Tungsten-Semibold"/>
                <a:cs typeface="Tungsten-Semibold"/>
              </a:defRPr>
            </a:lvl1pPr>
          </a:lstStyle>
          <a:p>
            <a:r>
              <a:rPr lang="en-US" dirty="0" smtClean="0"/>
              <a:t>TITLE</a:t>
            </a:r>
            <a:endParaRPr lang="en-US" dirty="0"/>
          </a:p>
        </p:txBody>
      </p:sp>
      <p:sp>
        <p:nvSpPr>
          <p:cNvPr id="18" name="Text Placeholder 17"/>
          <p:cNvSpPr>
            <a:spLocks noGrp="1"/>
          </p:cNvSpPr>
          <p:nvPr>
            <p:ph type="body" sz="quarter" idx="10" hasCustomPrompt="1"/>
          </p:nvPr>
        </p:nvSpPr>
        <p:spPr>
          <a:xfrm>
            <a:off x="211665" y="1447231"/>
            <a:ext cx="5308605" cy="914400"/>
          </a:xfrm>
          <a:prstGeom prst="rect">
            <a:avLst/>
          </a:prstGeom>
        </p:spPr>
        <p:txBody>
          <a:bodyPr vert="horz"/>
          <a:lstStyle>
            <a:lvl1pPr marL="0" indent="0">
              <a:buNone/>
              <a:defRPr sz="2400" b="0" i="0">
                <a:solidFill>
                  <a:schemeClr val="bg1"/>
                </a:solidFill>
                <a:latin typeface="Orgon Slab"/>
                <a:cs typeface="Orgon Slab"/>
              </a:defRPr>
            </a:lvl1pPr>
          </a:lstStyle>
          <a:p>
            <a:pPr lvl="0"/>
            <a:r>
              <a:rPr lang="en-US" dirty="0" smtClean="0"/>
              <a:t>Subtitle</a:t>
            </a:r>
            <a:endParaRPr lang="en-US" dirty="0"/>
          </a:p>
        </p:txBody>
      </p:sp>
    </p:spTree>
    <p:extLst>
      <p:ext uri="{BB962C8B-B14F-4D97-AF65-F5344CB8AC3E}">
        <p14:creationId xmlns:p14="http://schemas.microsoft.com/office/powerpoint/2010/main" val="32875046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730712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8" y="2046061"/>
            <a:ext cx="6972300" cy="3897539"/>
          </a:xfrm>
          <a:prstGeom prst="rect">
            <a:avLst/>
          </a:prstGeom>
        </p:spPr>
        <p:txBody>
          <a:bodyPr>
            <a:normAutofit/>
          </a:bodyPr>
          <a:lstStyle>
            <a:lvl1pPr marL="0" indent="0">
              <a:lnSpc>
                <a:spcPct val="100000"/>
              </a:lnSpc>
              <a:buNone/>
              <a:defRPr sz="6667"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987285" y="5522979"/>
            <a:ext cx="1010412"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15907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3"/>
            <a:ext cx="8197115" cy="3117863"/>
          </a:xfrm>
          <a:prstGeom prst="rect">
            <a:avLst/>
          </a:prstGeom>
        </p:spPr>
        <p:txBody>
          <a:bodyPr/>
          <a:lstStyle>
            <a:lvl1pPr marL="457189" indent="-457189">
              <a:buFont typeface="Lucida Grande"/>
              <a:buChar char="&gt;"/>
              <a:defRPr sz="3200" b="0" i="0" baseline="0">
                <a:solidFill>
                  <a:srgbClr val="509E2F"/>
                </a:solidFill>
                <a:latin typeface="Orgon Slab ExtraLight"/>
                <a:cs typeface="Orgon Slab ExtraLight"/>
              </a:defRPr>
            </a:lvl1pPr>
            <a:lvl2pPr>
              <a:defRPr sz="2667" b="0" i="0" baseline="0">
                <a:solidFill>
                  <a:srgbClr val="509E2F"/>
                </a:solidFill>
                <a:latin typeface="Orgon Slab ExtraLight"/>
                <a:cs typeface="Orgon Slab ExtraLight"/>
              </a:defRPr>
            </a:lvl2pPr>
            <a:lvl3pPr marL="1523962" indent="-304792">
              <a:buSzPct val="100000"/>
              <a:buFont typeface="Lucida Grande"/>
              <a:buChar char="&gt;"/>
              <a:defRPr sz="2400" b="0" i="0" baseline="0">
                <a:solidFill>
                  <a:srgbClr val="509E2F"/>
                </a:solidFill>
                <a:latin typeface="Orgon Slab ExtraLight"/>
                <a:cs typeface="Orgon Slab ExtraLight"/>
              </a:defRPr>
            </a:lvl3pPr>
            <a:lvl4pPr>
              <a:defRPr sz="2133" b="0" i="0" baseline="0">
                <a:solidFill>
                  <a:srgbClr val="509E2F"/>
                </a:solidFill>
                <a:latin typeface="Orgon Slab ExtraLight"/>
                <a:cs typeface="Orgon Slab ExtraLight"/>
              </a:defRPr>
            </a:lvl4pPr>
            <a:lvl5pPr marL="2743131" indent="-304792">
              <a:buFont typeface="Lucida Grande"/>
              <a:buChar char="&gt;"/>
              <a:defRPr sz="1867"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8" y="1730669"/>
            <a:ext cx="8184663" cy="411171"/>
          </a:xfrm>
          <a:prstGeom prst="rect">
            <a:avLst/>
          </a:prstGeom>
        </p:spPr>
        <p:txBody>
          <a:bodyPr>
            <a:noAutofit/>
          </a:bodyPr>
          <a:lstStyle>
            <a:lvl1pPr marL="0" indent="0">
              <a:lnSpc>
                <a:spcPct val="90000"/>
              </a:lnSpc>
              <a:buNone/>
              <a:defRPr sz="3200" b="0" i="0" baseline="0">
                <a:solidFill>
                  <a:srgbClr val="509E2F"/>
                </a:solidFill>
                <a:latin typeface="Orgon Slab Light"/>
                <a:cs typeface="Orgon Slab Light"/>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8" y="523913"/>
            <a:ext cx="818466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9" name="Picture 8"/>
          <p:cNvPicPr>
            <a:picLocks noChangeAspect="1"/>
          </p:cNvPicPr>
          <p:nvPr userDrawn="1"/>
        </p:nvPicPr>
        <p:blipFill>
          <a:blip r:embed="rId3"/>
          <a:stretch>
            <a:fillRect/>
          </a:stretch>
        </p:blipFill>
        <p:spPr>
          <a:xfrm>
            <a:off x="7987285" y="5522979"/>
            <a:ext cx="1010412" cy="1089660"/>
          </a:xfrm>
          <a:prstGeom prst="rect">
            <a:avLst/>
          </a:prstGeom>
        </p:spPr>
      </p:pic>
    </p:spTree>
    <p:extLst>
      <p:ext uri="{BB962C8B-B14F-4D97-AF65-F5344CB8AC3E}">
        <p14:creationId xmlns:p14="http://schemas.microsoft.com/office/powerpoint/2010/main" val="249763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1" cy="3701376"/>
          </a:xfrm>
          <a:prstGeom prst="rect">
            <a:avLst/>
          </a:prstGeom>
        </p:spPr>
        <p:txBody>
          <a:bodyPr/>
          <a:lstStyle>
            <a:lvl1pPr marL="457189" indent="-457189">
              <a:buFont typeface="Lucida Grande"/>
              <a:buChar char="&gt;"/>
              <a:defRPr sz="3200" b="0" i="0" baseline="0">
                <a:solidFill>
                  <a:srgbClr val="509E2F"/>
                </a:solidFill>
                <a:latin typeface="Orgon Slab Light"/>
                <a:cs typeface="Orgon Slab Light"/>
              </a:defRPr>
            </a:lvl1pPr>
            <a:lvl2pPr>
              <a:defRPr sz="2667" b="0" i="0" baseline="0">
                <a:solidFill>
                  <a:srgbClr val="509E2F"/>
                </a:solidFill>
                <a:latin typeface="Orgon Slab Light"/>
                <a:cs typeface="Orgon Slab Light"/>
              </a:defRPr>
            </a:lvl2pPr>
            <a:lvl3pPr marL="1523962" indent="-304792">
              <a:buSzPct val="100000"/>
              <a:buFont typeface="Lucida Grande"/>
              <a:buChar char="&gt;"/>
              <a:defRPr sz="2400" b="0" i="0" baseline="0">
                <a:solidFill>
                  <a:srgbClr val="509E2F"/>
                </a:solidFill>
                <a:latin typeface="Orgon Slab Light"/>
                <a:cs typeface="Orgon Slab Light"/>
              </a:defRPr>
            </a:lvl3pPr>
            <a:lvl4pPr>
              <a:defRPr sz="2133" b="0" i="0" baseline="0">
                <a:solidFill>
                  <a:srgbClr val="509E2F"/>
                </a:solidFill>
                <a:latin typeface="Orgon Slab Light"/>
                <a:cs typeface="Orgon Slab Light"/>
              </a:defRPr>
            </a:lvl4pPr>
            <a:lvl5pPr marL="2743131" indent="-304792">
              <a:buFont typeface="Lucida Grande"/>
              <a:buChar char="&gt;"/>
              <a:defRPr sz="1867"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2" hasCustomPrompt="1"/>
          </p:nvPr>
        </p:nvSpPr>
        <p:spPr>
          <a:xfrm>
            <a:off x="824158" y="523913"/>
            <a:ext cx="818466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3"/>
          <a:stretch>
            <a:fillRect/>
          </a:stretch>
        </p:blipFill>
        <p:spPr>
          <a:xfrm>
            <a:off x="7987285" y="5522979"/>
            <a:ext cx="1010412" cy="1089660"/>
          </a:xfrm>
          <a:prstGeom prst="rect">
            <a:avLst/>
          </a:prstGeom>
        </p:spPr>
      </p:pic>
    </p:spTree>
    <p:extLst>
      <p:ext uri="{BB962C8B-B14F-4D97-AF65-F5344CB8AC3E}">
        <p14:creationId xmlns:p14="http://schemas.microsoft.com/office/powerpoint/2010/main" val="610660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9"/>
            <a:ext cx="8021637" cy="3656655"/>
          </a:xfrm>
          <a:prstGeom prst="rect">
            <a:avLst/>
          </a:prstGeom>
        </p:spPr>
        <p:txBody>
          <a:bodyPr>
            <a:normAutofit/>
          </a:bodyPr>
          <a:lstStyle>
            <a:lvl1pPr marL="0" indent="0">
              <a:buNone/>
              <a:defRPr sz="32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8" y="523913"/>
            <a:ext cx="818466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7" name="Picture 6"/>
          <p:cNvPicPr>
            <a:picLocks noChangeAspect="1"/>
          </p:cNvPicPr>
          <p:nvPr userDrawn="1"/>
        </p:nvPicPr>
        <p:blipFill>
          <a:blip r:embed="rId3"/>
          <a:stretch>
            <a:fillRect/>
          </a:stretch>
        </p:blipFill>
        <p:spPr>
          <a:xfrm>
            <a:off x="7987285" y="5522979"/>
            <a:ext cx="1010412" cy="1089660"/>
          </a:xfrm>
          <a:prstGeom prst="rect">
            <a:avLst/>
          </a:prstGeom>
        </p:spPr>
      </p:pic>
    </p:spTree>
    <p:extLst>
      <p:ext uri="{BB962C8B-B14F-4D97-AF65-F5344CB8AC3E}">
        <p14:creationId xmlns:p14="http://schemas.microsoft.com/office/powerpoint/2010/main" val="395373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3897539"/>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987284" y="5522978"/>
            <a:ext cx="1010412"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1495012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2"/>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9" name="Picture 8"/>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482992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2"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207365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7" name="Picture 6"/>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58609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7.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4">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5"/>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6"/>
          <a:stretch>
            <a:fillRect/>
          </a:stretch>
        </p:blipFill>
        <p:spPr>
          <a:xfrm>
            <a:off x="8472950" y="23836"/>
            <a:ext cx="660400" cy="1295400"/>
          </a:xfrm>
          <a:prstGeom prst="rect">
            <a:avLst/>
          </a:prstGeom>
        </p:spPr>
      </p:pic>
    </p:spTree>
    <p:extLst>
      <p:ext uri="{BB962C8B-B14F-4D97-AF65-F5344CB8AC3E}">
        <p14:creationId xmlns:p14="http://schemas.microsoft.com/office/powerpoint/2010/main" val="80822452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496440"/>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9001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7502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894008"/>
            <a:ext cx="6972300" cy="3322425"/>
          </a:xfrm>
        </p:spPr>
        <p:txBody>
          <a:bodyPr>
            <a:normAutofit/>
          </a:bodyPr>
          <a:lstStyle/>
          <a:p>
            <a:r>
              <a:rPr lang="en-US" dirty="0" smtClean="0"/>
              <a:t>Faculty Senate</a:t>
            </a:r>
          </a:p>
          <a:p>
            <a:r>
              <a:rPr lang="en-US" sz="2400" b="1" dirty="0" smtClean="0"/>
              <a:t>March 23, 2017</a:t>
            </a:r>
          </a:p>
          <a:p>
            <a:endParaRPr lang="en-US" sz="2800" b="1" dirty="0" smtClean="0"/>
          </a:p>
          <a:p>
            <a:r>
              <a:rPr lang="en-US" sz="2800" b="1" dirty="0" smtClean="0"/>
              <a:t>Dr. Robert J. Marley</a:t>
            </a:r>
          </a:p>
          <a:p>
            <a:r>
              <a:rPr lang="en-US" sz="2400" dirty="0" smtClean="0"/>
              <a:t>Provost and Executive Vice Chancellor for Academic Affairs</a:t>
            </a:r>
            <a:endParaRPr lang="en-US" sz="2400" dirty="0"/>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8046" y="1176608"/>
            <a:ext cx="8764931" cy="5485449"/>
          </a:xfrm>
        </p:spPr>
        <p:txBody>
          <a:bodyPr>
            <a:noAutofit/>
          </a:bodyPr>
          <a:lstStyle/>
          <a:p>
            <a:pPr>
              <a:spcBef>
                <a:spcPts val="900"/>
              </a:spcBef>
              <a:buFont typeface="Wingdings 3" panose="05040102010807070707" pitchFamily="18" charset="2"/>
              <a:buChar char=""/>
            </a:pPr>
            <a:r>
              <a:rPr lang="en-US" sz="1400" dirty="0" smtClean="0">
                <a:solidFill>
                  <a:srgbClr val="005F83"/>
                </a:solidFill>
              </a:rPr>
              <a:t>Dr</a:t>
            </a:r>
            <a:r>
              <a:rPr lang="en-US" sz="1400" dirty="0">
                <a:solidFill>
                  <a:srgbClr val="005F83"/>
                </a:solidFill>
              </a:rPr>
              <a:t>. Mohsen Asle Zaeem, assistant professor of materials science and engineering, has been named the Young Leaders International Scholar by The Minerals, Metals and Materials Society (TMS) and the Federation of European Materials Societies (FEMS). TMS is a professional society that connects minerals, metals and materials scientists and engineers who work in industry, academia and government positions around the world</a:t>
            </a:r>
            <a:r>
              <a:rPr lang="en-US" sz="1400" dirty="0" smtClean="0">
                <a:solidFill>
                  <a:srgbClr val="005F83"/>
                </a:solidFill>
              </a:rPr>
              <a:t>.</a:t>
            </a:r>
          </a:p>
          <a:p>
            <a:pPr>
              <a:spcBef>
                <a:spcPts val="900"/>
              </a:spcBef>
              <a:buFont typeface="Wingdings 3" panose="05040102010807070707" pitchFamily="18" charset="2"/>
              <a:buChar char=""/>
            </a:pPr>
            <a:r>
              <a:rPr lang="en-US" sz="1400" dirty="0">
                <a:solidFill>
                  <a:srgbClr val="005F83"/>
                </a:solidFill>
              </a:rPr>
              <a:t>Dr. Simone Silvestri, Assistant Professor of Computer Science, in collaboration with Dr. Denise Baker, Assistant Professor of Psychology, received a grant of $802,981 from the National Institute of Food and Agriculture for the project "Integration of Social Behavioral Modeling for Smart Environments to Improve Energy Efficiency of Smart Cities." The period of performance is Feb 15, 2017 to Feb 14, 2020.</a:t>
            </a:r>
          </a:p>
          <a:p>
            <a:pPr>
              <a:spcBef>
                <a:spcPts val="900"/>
              </a:spcBef>
              <a:buFont typeface="Wingdings 3" panose="05040102010807070707" pitchFamily="18" charset="2"/>
              <a:buChar char=""/>
            </a:pPr>
            <a:r>
              <a:rPr lang="en-US" sz="1400" dirty="0">
                <a:solidFill>
                  <a:srgbClr val="005F83"/>
                </a:solidFill>
              </a:rPr>
              <a:t>Dr. Genda Chen was a guest speaker at the 2017 Missouri Transportation Conference held on Feb. 16 in Jefferson City. Chen is the Robert W. Abbett Distinguished Chair in Civil Engineering at Missouri S&amp;T and director of a new University Transportation Center. In his presentation, “Inspecting and Preserving Infrastructure through Robotic Exploration (INSPIRE),” he spoke about the center’s vision, upcoming research and innovative workforce training.</a:t>
            </a:r>
          </a:p>
          <a:p>
            <a:pPr>
              <a:spcBef>
                <a:spcPts val="900"/>
              </a:spcBef>
              <a:buFont typeface="Wingdings 3" panose="05040102010807070707" pitchFamily="18" charset="2"/>
              <a:buChar char=""/>
            </a:pPr>
            <a:r>
              <a:rPr lang="en-US" sz="1400" dirty="0">
                <a:solidFill>
                  <a:srgbClr val="005F83"/>
                </a:solidFill>
              </a:rPr>
              <a:t>Dr. Donald Wunsch, the Mary F. Finley Missouri Distinguished Professor of Computer Engineering, presented “No-boundary Thinking in Big Data” at Beijing University of Science and Technology Feb. 24.  Wunsch has been involved in long-term collaborations with Beijing S&amp;T and other universities in China. He will lead a conference on no-boundary thinking in bioinformatics at Missouri S&amp;T in April.</a:t>
            </a:r>
          </a:p>
          <a:p>
            <a:pPr>
              <a:spcBef>
                <a:spcPts val="900"/>
              </a:spcBef>
              <a:buFont typeface="Wingdings 3" panose="05040102010807070707" pitchFamily="18" charset="2"/>
              <a:buChar char=""/>
            </a:pPr>
            <a:r>
              <a:rPr lang="en-US" sz="1400" dirty="0">
                <a:solidFill>
                  <a:srgbClr val="005F83"/>
                </a:solidFill>
              </a:rPr>
              <a:t>Dr. Heng Pan was interviewed for an article, “3D Printing Has Potential to </a:t>
            </a:r>
            <a:r>
              <a:rPr lang="en-US" sz="1400" dirty="0" smtClean="0">
                <a:solidFill>
                  <a:srgbClr val="005F83"/>
                </a:solidFill>
              </a:rPr>
              <a:t>Create</a:t>
            </a:r>
            <a:br>
              <a:rPr lang="en-US" sz="1400" dirty="0" smtClean="0">
                <a:solidFill>
                  <a:srgbClr val="005F83"/>
                </a:solidFill>
              </a:rPr>
            </a:br>
            <a:r>
              <a:rPr lang="en-US" sz="1400" dirty="0" smtClean="0">
                <a:solidFill>
                  <a:srgbClr val="005F83"/>
                </a:solidFill>
              </a:rPr>
              <a:t>Wearable</a:t>
            </a:r>
            <a:r>
              <a:rPr lang="en-US" sz="1400" dirty="0">
                <a:solidFill>
                  <a:srgbClr val="005F83"/>
                </a:solidFill>
              </a:rPr>
              <a:t>, Stretchable Electronic Devices,” by Laura Panjwani that was </a:t>
            </a:r>
            <a:r>
              <a:rPr lang="en-US" sz="1400" dirty="0" smtClean="0">
                <a:solidFill>
                  <a:srgbClr val="005F83"/>
                </a:solidFill>
              </a:rPr>
              <a:t>published</a:t>
            </a:r>
            <a:br>
              <a:rPr lang="en-US" sz="1400" dirty="0" smtClean="0">
                <a:solidFill>
                  <a:srgbClr val="005F83"/>
                </a:solidFill>
              </a:rPr>
            </a:br>
            <a:r>
              <a:rPr lang="en-US" sz="1400" dirty="0" smtClean="0">
                <a:solidFill>
                  <a:srgbClr val="005F83"/>
                </a:solidFill>
              </a:rPr>
              <a:t>Jan</a:t>
            </a:r>
            <a:r>
              <a:rPr lang="en-US" sz="1400" dirty="0">
                <a:solidFill>
                  <a:srgbClr val="005F83"/>
                </a:solidFill>
              </a:rPr>
              <a:t>. 18 on the R&amp;D Magazine site. Pan is an assistant professor of mechanical </a:t>
            </a:r>
            <a:r>
              <a:rPr lang="en-US" sz="1400" dirty="0" smtClean="0">
                <a:solidFill>
                  <a:srgbClr val="005F83"/>
                </a:solidFill>
              </a:rPr>
              <a:t>and</a:t>
            </a:r>
            <a:br>
              <a:rPr lang="en-US" sz="1400" dirty="0" smtClean="0">
                <a:solidFill>
                  <a:srgbClr val="005F83"/>
                </a:solidFill>
              </a:rPr>
            </a:br>
            <a:r>
              <a:rPr lang="en-US" sz="1400" dirty="0" smtClean="0">
                <a:solidFill>
                  <a:srgbClr val="005F83"/>
                </a:solidFill>
              </a:rPr>
              <a:t>aerospace </a:t>
            </a:r>
            <a:r>
              <a:rPr lang="en-US" sz="1400" dirty="0">
                <a:solidFill>
                  <a:srgbClr val="005F83"/>
                </a:solidFill>
              </a:rPr>
              <a:t>engineering. In the article, he discussed stretchable electronics </a:t>
            </a:r>
            <a:r>
              <a:rPr lang="en-US" sz="1400" dirty="0" smtClean="0">
                <a:solidFill>
                  <a:srgbClr val="005F83"/>
                </a:solidFill>
              </a:rPr>
              <a:t>and</a:t>
            </a:r>
            <a:br>
              <a:rPr lang="en-US" sz="1400" dirty="0" smtClean="0">
                <a:solidFill>
                  <a:srgbClr val="005F83"/>
                </a:solidFill>
              </a:rPr>
            </a:br>
            <a:r>
              <a:rPr lang="en-US" sz="1400" dirty="0" smtClean="0">
                <a:solidFill>
                  <a:srgbClr val="005F83"/>
                </a:solidFill>
              </a:rPr>
              <a:t>additive </a:t>
            </a:r>
            <a:r>
              <a:rPr lang="en-US" sz="1400" dirty="0">
                <a:solidFill>
                  <a:srgbClr val="005F83"/>
                </a:solidFill>
              </a:rPr>
              <a:t>manufacturing.</a:t>
            </a:r>
          </a:p>
          <a:p>
            <a:endParaRPr lang="en-US" sz="1600" dirty="0">
              <a:solidFill>
                <a:srgbClr val="005F83"/>
              </a:solidFill>
            </a:endParaRPr>
          </a:p>
          <a:p>
            <a:endParaRPr lang="en-US" sz="1600" dirty="0">
              <a:solidFill>
                <a:srgbClr val="005F83"/>
              </a:solidFill>
            </a:endParaRPr>
          </a:p>
        </p:txBody>
      </p:sp>
      <p:sp>
        <p:nvSpPr>
          <p:cNvPr id="5" name="Text Placeholder 2"/>
          <p:cNvSpPr>
            <a:spLocks noGrp="1"/>
          </p:cNvSpPr>
          <p:nvPr>
            <p:ph type="body" sz="quarter" idx="12"/>
          </p:nvPr>
        </p:nvSpPr>
        <p:spPr>
          <a:xfrm>
            <a:off x="191589" y="561516"/>
            <a:ext cx="8743405" cy="439306"/>
          </a:xfrm>
        </p:spPr>
        <p:txBody>
          <a:bodyPr anchor="ctr">
            <a:noAutofit/>
          </a:bodyPr>
          <a:lstStyle/>
          <a:p>
            <a:pPr algn="ctr"/>
            <a:r>
              <a:rPr lang="en-US" sz="3600" dirty="0" smtClean="0"/>
              <a:t>College of Engineering and Computing</a:t>
            </a:r>
            <a:endParaRPr lang="en-US" sz="3600" dirty="0"/>
          </a:p>
        </p:txBody>
      </p:sp>
    </p:spTree>
    <p:extLst>
      <p:ext uri="{BB962C8B-B14F-4D97-AF65-F5344CB8AC3E}">
        <p14:creationId xmlns:p14="http://schemas.microsoft.com/office/powerpoint/2010/main" val="185731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4217" y="1376326"/>
            <a:ext cx="8677298" cy="5094144"/>
          </a:xfrm>
        </p:spPr>
        <p:txBody>
          <a:bodyPr/>
          <a:lstStyle/>
          <a:p>
            <a:pPr>
              <a:buFont typeface="Wingdings 3" panose="05040102010807070707" pitchFamily="18" charset="2"/>
              <a:buChar char=""/>
            </a:pPr>
            <a:r>
              <a:rPr lang="en-US" sz="1400" dirty="0" smtClean="0">
                <a:solidFill>
                  <a:srgbClr val="005F83"/>
                </a:solidFill>
              </a:rPr>
              <a:t>Dr</a:t>
            </a:r>
            <a:r>
              <a:rPr lang="en-US" sz="1400" dirty="0">
                <a:solidFill>
                  <a:srgbClr val="005F83"/>
                </a:solidFill>
              </a:rPr>
              <a:t>. Sajal K. Das, Chair and Professor of Computer Science and Daniel St. Clair Endowed Chair has been recently selected in the National </a:t>
            </a:r>
            <a:r>
              <a:rPr lang="en-US" sz="1400" dirty="0" smtClean="0">
                <a:solidFill>
                  <a:srgbClr val="005F83"/>
                </a:solidFill>
              </a:rPr>
              <a:t>Science Foundation's </a:t>
            </a:r>
            <a:r>
              <a:rPr lang="en-US" sz="1400" dirty="0">
                <a:solidFill>
                  <a:srgbClr val="005F83"/>
                </a:solidFill>
              </a:rPr>
              <a:t>Subcommittee on Sustainable Urban Systems (SUS). </a:t>
            </a:r>
            <a:endParaRPr lang="en-US" sz="1400" dirty="0" smtClean="0">
              <a:solidFill>
                <a:srgbClr val="005F83"/>
              </a:solidFill>
            </a:endParaRPr>
          </a:p>
          <a:p>
            <a:pPr>
              <a:spcBef>
                <a:spcPts val="1200"/>
              </a:spcBef>
              <a:buFont typeface="Wingdings 3" panose="05040102010807070707" pitchFamily="18" charset="2"/>
              <a:buChar char=""/>
            </a:pPr>
            <a:r>
              <a:rPr lang="en-US" sz="1400" dirty="0">
                <a:solidFill>
                  <a:srgbClr val="005F83"/>
                </a:solidFill>
              </a:rPr>
              <a:t>Best Student Paper award, Mortada Aman and Egemen K. Çetinkaya (advisor), “Towards Cloud Security Improvement with Encryption Intensity Selection” Design of Reliable Communication Networks, Munich on March 8-10, 2017</a:t>
            </a:r>
          </a:p>
          <a:p>
            <a:pPr lvl="0">
              <a:spcBef>
                <a:spcPts val="1200"/>
              </a:spcBef>
              <a:buFont typeface="Wingdings 3" panose="05040102010807070707" pitchFamily="18" charset="2"/>
              <a:buChar char=""/>
            </a:pPr>
            <a:r>
              <a:rPr lang="en-US" sz="1400" dirty="0">
                <a:solidFill>
                  <a:srgbClr val="005F83"/>
                </a:solidFill>
              </a:rPr>
              <a:t>S&amp;T’s chapter of HKN – the ECE Honor Society - has won an Outstanding Chapter Award, putting it among the world’s top chapters. That makes 15 years in a row.</a:t>
            </a:r>
          </a:p>
          <a:p>
            <a:pPr lvl="0">
              <a:spcBef>
                <a:spcPts val="1200"/>
              </a:spcBef>
              <a:buFont typeface="Wingdings 3" panose="05040102010807070707" pitchFamily="18" charset="2"/>
              <a:buChar char=""/>
            </a:pPr>
            <a:r>
              <a:rPr lang="en-US" sz="1400" dirty="0">
                <a:solidFill>
                  <a:srgbClr val="005F83"/>
                </a:solidFill>
              </a:rPr>
              <a:t>Ali Foudazi, Matt Dvorsky, Atieh Talebzadeh, and Micheal Shariff were selected among six finalists of the IEEE APS International Student Design Competition in IEEE APSURSI 2017 in San Diego</a:t>
            </a:r>
          </a:p>
          <a:p>
            <a:pPr lvl="0">
              <a:spcBef>
                <a:spcPts val="1200"/>
              </a:spcBef>
              <a:buFont typeface="Wingdings 3" panose="05040102010807070707" pitchFamily="18" charset="2"/>
              <a:buChar char=""/>
            </a:pPr>
            <a:r>
              <a:rPr lang="en-US" sz="1400" dirty="0">
                <a:solidFill>
                  <a:srgbClr val="005F83"/>
                </a:solidFill>
              </a:rPr>
              <a:t>Best Student Paper: A. Ghazanfari, W. Li, M. C. Leu, J. Watts, Y. Zhuang, and J. Huang, “Freeform Extrusion Fabrication of Advanced Ceramic Components With Embedded Sapphire Optical Fiber Sensors,” 2016 Conference on Smart Materials, Adaptive Structures and Intelligent Systems (SMASIS 2016) of ASME</a:t>
            </a:r>
          </a:p>
          <a:p>
            <a:pPr lvl="0">
              <a:spcBef>
                <a:spcPts val="1200"/>
              </a:spcBef>
              <a:buFont typeface="Wingdings 3" panose="05040102010807070707" pitchFamily="18" charset="2"/>
              <a:buChar char=""/>
            </a:pPr>
            <a:r>
              <a:rPr lang="en-US" sz="1400" dirty="0">
                <a:solidFill>
                  <a:srgbClr val="005F83"/>
                </a:solidFill>
              </a:rPr>
              <a:t>IEEE St. Louis </a:t>
            </a:r>
            <a:r>
              <a:rPr lang="en-US" sz="1500" dirty="0">
                <a:solidFill>
                  <a:srgbClr val="005F83"/>
                </a:solidFill>
              </a:rPr>
              <a:t>Section Awards:</a:t>
            </a:r>
          </a:p>
          <a:p>
            <a:pPr marL="640080" lvl="1" indent="-274320">
              <a:buFont typeface="Wingdings" panose="05000000000000000000" pitchFamily="2" charset="2"/>
              <a:buChar char="§"/>
            </a:pPr>
            <a:r>
              <a:rPr lang="en-US" sz="1200" dirty="0"/>
              <a:t>Outstanding Student Member - Katelyn Brinker</a:t>
            </a:r>
          </a:p>
          <a:p>
            <a:pPr marL="640080" lvl="1" indent="-274320">
              <a:buFont typeface="Wingdings" panose="05000000000000000000" pitchFamily="2" charset="2"/>
              <a:buChar char="§"/>
            </a:pPr>
            <a:r>
              <a:rPr lang="en-US" sz="1200" dirty="0"/>
              <a:t>Outstanding Student Branch - MS&amp;T</a:t>
            </a:r>
          </a:p>
          <a:p>
            <a:pPr marL="640080" lvl="1" indent="-274320">
              <a:buFont typeface="Wingdings" panose="05000000000000000000" pitchFamily="2" charset="2"/>
              <a:buChar char="§"/>
            </a:pPr>
            <a:r>
              <a:rPr lang="en-US" sz="1200" dirty="0"/>
              <a:t>Outstanding Young Engineer - Trevor McCasland</a:t>
            </a:r>
          </a:p>
          <a:p>
            <a:pPr marL="640080" lvl="1" indent="-274320">
              <a:buFont typeface="Wingdings" panose="05000000000000000000" pitchFamily="2" charset="2"/>
              <a:buChar char="§"/>
            </a:pPr>
            <a:r>
              <a:rPr lang="en-US" sz="1200" dirty="0"/>
              <a:t>Outstanding Branch Counselor - Amardeep </a:t>
            </a:r>
            <a:r>
              <a:rPr lang="en-US" sz="1200" dirty="0" smtClean="0"/>
              <a:t>Kaur</a:t>
            </a:r>
            <a:endParaRPr lang="en-US" sz="1400" dirty="0">
              <a:solidFill>
                <a:srgbClr val="005F83"/>
              </a:solidFill>
            </a:endParaRPr>
          </a:p>
          <a:p>
            <a:pPr marL="0" indent="0">
              <a:buNone/>
            </a:pPr>
            <a:endParaRPr lang="en-US" sz="1600" dirty="0">
              <a:solidFill>
                <a:srgbClr val="005F83"/>
              </a:solidFill>
            </a:endParaRPr>
          </a:p>
          <a:p>
            <a:pPr marL="0" indent="0">
              <a:buNone/>
            </a:pPr>
            <a:endParaRPr lang="en-US" sz="1600" dirty="0">
              <a:solidFill>
                <a:srgbClr val="005F83"/>
              </a:solidFill>
            </a:endParaRPr>
          </a:p>
        </p:txBody>
      </p:sp>
      <p:sp>
        <p:nvSpPr>
          <p:cNvPr id="5" name="Text Placeholder 2"/>
          <p:cNvSpPr>
            <a:spLocks noGrp="1"/>
          </p:cNvSpPr>
          <p:nvPr>
            <p:ph type="body" sz="quarter" idx="12"/>
          </p:nvPr>
        </p:nvSpPr>
        <p:spPr>
          <a:xfrm>
            <a:off x="191589" y="666020"/>
            <a:ext cx="8743405" cy="439306"/>
          </a:xfrm>
        </p:spPr>
        <p:txBody>
          <a:bodyPr anchor="ctr">
            <a:noAutofit/>
          </a:bodyPr>
          <a:lstStyle/>
          <a:p>
            <a:pPr algn="ctr"/>
            <a:r>
              <a:rPr lang="en-US" sz="3600" dirty="0" smtClean="0"/>
              <a:t>College of Engineering and Computing</a:t>
            </a:r>
            <a:endParaRPr lang="en-US" sz="3600" dirty="0"/>
          </a:p>
        </p:txBody>
      </p:sp>
    </p:spTree>
    <p:extLst>
      <p:ext uri="{BB962C8B-B14F-4D97-AF65-F5344CB8AC3E}">
        <p14:creationId xmlns:p14="http://schemas.microsoft.com/office/powerpoint/2010/main" val="343810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87371" y="1670780"/>
            <a:ext cx="6608549" cy="3701376"/>
          </a:xfrm>
        </p:spPr>
        <p:txBody>
          <a:bodyPr/>
          <a:lstStyle/>
          <a:p>
            <a:pPr marL="457200" indent="-457200">
              <a:buFont typeface="Wingdings 3" panose="05040102010807070707" pitchFamily="18" charset="2"/>
              <a:buChar char=""/>
            </a:pPr>
            <a:r>
              <a:rPr lang="en-US" dirty="0" smtClean="0">
                <a:solidFill>
                  <a:srgbClr val="005F83"/>
                </a:solidFill>
              </a:rPr>
              <a:t>Undergraduate Research Day at the Capitol</a:t>
            </a:r>
          </a:p>
          <a:p>
            <a:pPr lvl="1">
              <a:spcBef>
                <a:spcPts val="1200"/>
              </a:spcBef>
              <a:buFont typeface="Wingdings" panose="05000000000000000000" pitchFamily="2" charset="2"/>
              <a:buChar char="§"/>
            </a:pPr>
            <a:r>
              <a:rPr lang="en-US" dirty="0" smtClean="0"/>
              <a:t>April 4</a:t>
            </a:r>
            <a:r>
              <a:rPr lang="en-US" baseline="30000" dirty="0" smtClean="0"/>
              <a:t>th</a:t>
            </a:r>
            <a:r>
              <a:rPr lang="en-US" dirty="0" smtClean="0"/>
              <a:t>, 2017</a:t>
            </a:r>
          </a:p>
          <a:p>
            <a:pPr lvl="1">
              <a:spcBef>
                <a:spcPts val="1200"/>
              </a:spcBef>
              <a:buFont typeface="Wingdings" panose="05000000000000000000" pitchFamily="2" charset="2"/>
              <a:buChar char="§"/>
            </a:pPr>
            <a:r>
              <a:rPr lang="en-US" dirty="0" smtClean="0"/>
              <a:t>10 students assigned to attend from S&amp;T</a:t>
            </a:r>
          </a:p>
          <a:p>
            <a:pPr marL="457200" indent="-457200">
              <a:spcBef>
                <a:spcPts val="4200"/>
              </a:spcBef>
              <a:buFont typeface="Wingdings 3" panose="05040102010807070707" pitchFamily="18" charset="2"/>
              <a:buChar char=""/>
            </a:pPr>
            <a:r>
              <a:rPr lang="en-US" dirty="0" smtClean="0">
                <a:solidFill>
                  <a:srgbClr val="005F83"/>
                </a:solidFill>
              </a:rPr>
              <a:t>Undergraduate Research Conference</a:t>
            </a:r>
          </a:p>
          <a:p>
            <a:pPr lvl="1">
              <a:spcBef>
                <a:spcPts val="1200"/>
              </a:spcBef>
              <a:buFont typeface="Wingdings" panose="05000000000000000000" pitchFamily="2" charset="2"/>
              <a:buChar char="§"/>
            </a:pPr>
            <a:r>
              <a:rPr lang="en-US" dirty="0" smtClean="0"/>
              <a:t>April 11</a:t>
            </a:r>
            <a:r>
              <a:rPr lang="en-US" baseline="30000" dirty="0" smtClean="0"/>
              <a:t>th</a:t>
            </a:r>
            <a:endParaRPr lang="en-US" baseline="30000" dirty="0" smtClean="0">
              <a:latin typeface="Orgon Slab Light" panose="02000503000000020004" pitchFamily="50" charset="0"/>
            </a:endParaRPr>
          </a:p>
          <a:p>
            <a:pPr lvl="1">
              <a:spcBef>
                <a:spcPts val="1200"/>
              </a:spcBef>
              <a:buFont typeface="Wingdings" panose="05000000000000000000" pitchFamily="2" charset="2"/>
              <a:buChar char="§"/>
            </a:pPr>
            <a:r>
              <a:rPr lang="en-US" dirty="0" smtClean="0">
                <a:latin typeface="Orgon Slab Light" panose="02000503000000020004" pitchFamily="50" charset="0"/>
              </a:rPr>
              <a:t>Havener Center </a:t>
            </a:r>
          </a:p>
          <a:p>
            <a:pPr lvl="1">
              <a:spcBef>
                <a:spcPts val="1200"/>
              </a:spcBef>
              <a:buFont typeface="Wingdings" panose="05000000000000000000" pitchFamily="2" charset="2"/>
              <a:buChar char="§"/>
            </a:pPr>
            <a:r>
              <a:rPr lang="en-US" dirty="0" smtClean="0">
                <a:latin typeface="Orgon Slab Light" panose="02000503000000020004" pitchFamily="50" charset="0"/>
              </a:rPr>
              <a:t>Posters and Presentations </a:t>
            </a:r>
            <a:endParaRPr lang="en-US" dirty="0">
              <a:solidFill>
                <a:srgbClr val="005F83"/>
              </a:solidFill>
            </a:endParaRPr>
          </a:p>
        </p:txBody>
      </p:sp>
      <p:sp>
        <p:nvSpPr>
          <p:cNvPr id="3" name="Text Placeholder 2"/>
          <p:cNvSpPr>
            <a:spLocks noGrp="1"/>
          </p:cNvSpPr>
          <p:nvPr>
            <p:ph type="body" sz="quarter" idx="12"/>
          </p:nvPr>
        </p:nvSpPr>
        <p:spPr>
          <a:xfrm>
            <a:off x="511978" y="724209"/>
            <a:ext cx="7759337" cy="547244"/>
          </a:xfrm>
        </p:spPr>
        <p:txBody>
          <a:bodyPr>
            <a:noAutofit/>
          </a:bodyPr>
          <a:lstStyle/>
          <a:p>
            <a:pPr algn="ctr"/>
            <a:r>
              <a:rPr lang="en-US" sz="4000" dirty="0" smtClean="0"/>
              <a:t>Office of Undergraduate Studies</a:t>
            </a:r>
            <a:endParaRPr lang="en-US" sz="4000" dirty="0"/>
          </a:p>
        </p:txBody>
      </p:sp>
    </p:spTree>
    <p:extLst>
      <p:ext uri="{BB962C8B-B14F-4D97-AF65-F5344CB8AC3E}">
        <p14:creationId xmlns:p14="http://schemas.microsoft.com/office/powerpoint/2010/main" val="274022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442" y="1095840"/>
            <a:ext cx="8866638" cy="5688137"/>
          </a:xfrm>
        </p:spPr>
        <p:txBody>
          <a:bodyPr>
            <a:noAutofit/>
          </a:bodyPr>
          <a:lstStyle/>
          <a:p>
            <a:pPr marL="0" indent="0">
              <a:buNone/>
            </a:pPr>
            <a:r>
              <a:rPr lang="en-US" sz="1600" b="1" dirty="0" smtClean="0">
                <a:solidFill>
                  <a:srgbClr val="005F83"/>
                </a:solidFill>
              </a:rPr>
              <a:t>Doctoral </a:t>
            </a:r>
            <a:r>
              <a:rPr lang="en-US" sz="1600" b="1" dirty="0">
                <a:solidFill>
                  <a:srgbClr val="005F83"/>
                </a:solidFill>
              </a:rPr>
              <a:t>Student Recruitment </a:t>
            </a:r>
            <a:r>
              <a:rPr lang="en-US" sz="1600" b="1" dirty="0" smtClean="0">
                <a:solidFill>
                  <a:srgbClr val="005F83"/>
                </a:solidFill>
              </a:rPr>
              <a:t>Grants - </a:t>
            </a:r>
            <a:r>
              <a:rPr lang="en-US" sz="1400" b="1" dirty="0" smtClean="0">
                <a:solidFill>
                  <a:srgbClr val="005F83"/>
                </a:solidFill>
              </a:rPr>
              <a:t>5 </a:t>
            </a:r>
            <a:r>
              <a:rPr lang="en-US" sz="1400" b="1" dirty="0">
                <a:solidFill>
                  <a:srgbClr val="005F83"/>
                </a:solidFill>
              </a:rPr>
              <a:t>grant proposals received</a:t>
            </a:r>
          </a:p>
          <a:p>
            <a:pPr marL="285750" lvl="2" indent="-285750">
              <a:spcBef>
                <a:spcPts val="600"/>
              </a:spcBef>
              <a:buFont typeface="Wingdings 3" panose="05040102010807070707" pitchFamily="18" charset="2"/>
              <a:buChar char=""/>
            </a:pPr>
            <a:r>
              <a:rPr lang="en-US" sz="1400" b="1" dirty="0"/>
              <a:t>Track I: </a:t>
            </a:r>
            <a:r>
              <a:rPr lang="en-US" sz="1400" dirty="0"/>
              <a:t>Recruitment of highly competitive underrepresented minority doctoral students (</a:t>
            </a:r>
            <a:r>
              <a:rPr lang="en-US" sz="1400" dirty="0" smtClean="0"/>
              <a:t>African American</a:t>
            </a:r>
            <a:r>
              <a:rPr lang="en-US" sz="1400" dirty="0"/>
              <a:t>, Hispanic, Native American, Pacific Islanders) and/or female doctoral </a:t>
            </a:r>
            <a:r>
              <a:rPr lang="en-US" sz="1400" dirty="0" smtClean="0"/>
              <a:t>students</a:t>
            </a:r>
            <a:br>
              <a:rPr lang="en-US" sz="1400" dirty="0" smtClean="0"/>
            </a:br>
            <a:r>
              <a:rPr lang="en-US" sz="1400" i="1" dirty="0" smtClean="0"/>
              <a:t/>
            </a:r>
            <a:br>
              <a:rPr lang="en-US" sz="1400" i="1" dirty="0" smtClean="0"/>
            </a:br>
            <a:r>
              <a:rPr lang="en-US" sz="1400" i="1" dirty="0" smtClean="0"/>
              <a:t/>
            </a:r>
            <a:br>
              <a:rPr lang="en-US" sz="1400" i="1" dirty="0" smtClean="0"/>
            </a:br>
            <a:endParaRPr lang="en-US" sz="1400" i="1" dirty="0" smtClean="0"/>
          </a:p>
          <a:p>
            <a:pPr marL="0" lvl="2" indent="-274320">
              <a:spcBef>
                <a:spcPts val="0"/>
              </a:spcBef>
              <a:buFont typeface="Wingdings 3" panose="05040102010807070707" pitchFamily="18" charset="2"/>
              <a:buChar char=""/>
            </a:pPr>
            <a:r>
              <a:rPr lang="en-US" sz="1400" b="1" dirty="0" smtClean="0"/>
              <a:t>Track II: </a:t>
            </a:r>
            <a:r>
              <a:rPr lang="en-US" sz="1400" dirty="0" smtClean="0"/>
              <a:t>General recruitment of highly competitive doctoral students</a:t>
            </a:r>
            <a:r>
              <a:rPr lang="en-US" sz="1400" i="1" dirty="0" smtClean="0"/>
              <a:t/>
            </a:r>
            <a:br>
              <a:rPr lang="en-US" sz="1400" i="1" dirty="0" smtClean="0"/>
            </a:br>
            <a:r>
              <a:rPr lang="en-US" sz="1400" i="1" dirty="0" smtClean="0"/>
              <a:t/>
            </a:r>
            <a:br>
              <a:rPr lang="en-US" sz="1400" i="1" dirty="0" smtClean="0"/>
            </a:br>
            <a:endParaRPr lang="en-US" sz="1400" i="1" dirty="0" smtClean="0"/>
          </a:p>
          <a:p>
            <a:pPr marL="0" indent="0">
              <a:spcBef>
                <a:spcPts val="3000"/>
              </a:spcBef>
              <a:buNone/>
            </a:pPr>
            <a:r>
              <a:rPr lang="en-US" sz="1600" b="1" dirty="0" smtClean="0">
                <a:solidFill>
                  <a:srgbClr val="005F83"/>
                </a:solidFill>
              </a:rPr>
              <a:t/>
            </a:r>
            <a:br>
              <a:rPr lang="en-US" sz="1600" b="1" dirty="0" smtClean="0">
                <a:solidFill>
                  <a:srgbClr val="005F83"/>
                </a:solidFill>
              </a:rPr>
            </a:br>
            <a:r>
              <a:rPr lang="en-US" sz="1600" b="1" dirty="0" smtClean="0">
                <a:solidFill>
                  <a:srgbClr val="005F83"/>
                </a:solidFill>
              </a:rPr>
              <a:t>Chancellor’s </a:t>
            </a:r>
            <a:r>
              <a:rPr lang="en-US" sz="1600" b="1" dirty="0">
                <a:solidFill>
                  <a:srgbClr val="005F83"/>
                </a:solidFill>
              </a:rPr>
              <a:t>Distinguished </a:t>
            </a:r>
            <a:r>
              <a:rPr lang="en-US" sz="1600" b="1" dirty="0" smtClean="0">
                <a:solidFill>
                  <a:srgbClr val="005F83"/>
                </a:solidFill>
              </a:rPr>
              <a:t>Fellowship - </a:t>
            </a:r>
            <a:r>
              <a:rPr lang="en-US" sz="1400" b="1" dirty="0" smtClean="0">
                <a:solidFill>
                  <a:srgbClr val="005F83"/>
                </a:solidFill>
              </a:rPr>
              <a:t>24 </a:t>
            </a:r>
            <a:r>
              <a:rPr lang="en-US" sz="1400" b="1" dirty="0">
                <a:solidFill>
                  <a:srgbClr val="005F83"/>
                </a:solidFill>
              </a:rPr>
              <a:t>nominations </a:t>
            </a:r>
            <a:r>
              <a:rPr lang="en-US" sz="1400" b="1" dirty="0" smtClean="0">
                <a:solidFill>
                  <a:srgbClr val="005F83"/>
                </a:solidFill>
              </a:rPr>
              <a:t>received and 9 </a:t>
            </a:r>
            <a:r>
              <a:rPr lang="en-US" sz="1400" b="1" dirty="0">
                <a:solidFill>
                  <a:srgbClr val="005F83"/>
                </a:solidFill>
              </a:rPr>
              <a:t>students awarded</a:t>
            </a:r>
          </a:p>
          <a:p>
            <a:pPr marL="0" lvl="2" indent="-285750">
              <a:buFont typeface="Wingdings 3" panose="05040102010807070707" pitchFamily="18" charset="2"/>
              <a:buChar char=""/>
            </a:pPr>
            <a:r>
              <a:rPr lang="en-US" sz="1200" dirty="0"/>
              <a:t>Chemical Engineering - 1</a:t>
            </a:r>
          </a:p>
          <a:p>
            <a:pPr marL="0" lvl="2" indent="-285750">
              <a:buFont typeface="Wingdings 3" panose="05040102010807070707" pitchFamily="18" charset="2"/>
              <a:buChar char=""/>
            </a:pPr>
            <a:r>
              <a:rPr lang="en-US" sz="1200" dirty="0"/>
              <a:t>Chemistry - 2</a:t>
            </a:r>
          </a:p>
          <a:p>
            <a:pPr marL="0" lvl="2" indent="-285750">
              <a:buFont typeface="Wingdings 3" panose="05040102010807070707" pitchFamily="18" charset="2"/>
              <a:buChar char=""/>
            </a:pPr>
            <a:r>
              <a:rPr lang="en-US" sz="1200" dirty="0"/>
              <a:t>Computer Science - 1</a:t>
            </a:r>
          </a:p>
          <a:p>
            <a:pPr marL="0" lvl="2" indent="-285750">
              <a:buFont typeface="Wingdings 3" panose="05040102010807070707" pitchFamily="18" charset="2"/>
              <a:buChar char=""/>
            </a:pPr>
            <a:r>
              <a:rPr lang="en-US" sz="1200" dirty="0"/>
              <a:t>Electrical Engineering - 1</a:t>
            </a:r>
          </a:p>
          <a:p>
            <a:pPr marL="0" lvl="2" indent="-285750">
              <a:buFont typeface="Wingdings 3" panose="05040102010807070707" pitchFamily="18" charset="2"/>
              <a:buChar char=""/>
            </a:pPr>
            <a:r>
              <a:rPr lang="en-US" sz="1200" dirty="0"/>
              <a:t>Mechanical Engineering - 4</a:t>
            </a:r>
          </a:p>
          <a:p>
            <a:pPr marL="0" indent="0">
              <a:spcBef>
                <a:spcPts val="1800"/>
              </a:spcBef>
              <a:buNone/>
            </a:pPr>
            <a:r>
              <a:rPr lang="en-US" sz="1600" b="1" dirty="0" smtClean="0">
                <a:solidFill>
                  <a:srgbClr val="005F83"/>
                </a:solidFill>
              </a:rPr>
              <a:t>Graduate Fellows Poster Session held on Feb. 27</a:t>
            </a:r>
            <a:endParaRPr lang="en-US" sz="1600" b="1" dirty="0">
              <a:solidFill>
                <a:srgbClr val="005F83"/>
              </a:solidFill>
            </a:endParaRPr>
          </a:p>
          <a:p>
            <a:pPr marL="0" lvl="1">
              <a:buClr>
                <a:srgbClr val="509E2F"/>
              </a:buClr>
              <a:buFont typeface="Wingdings 3" panose="05040102010807070707" pitchFamily="18" charset="2"/>
              <a:buChar char=""/>
            </a:pPr>
            <a:r>
              <a:rPr lang="en-US" sz="1200" dirty="0" smtClean="0">
                <a:solidFill>
                  <a:srgbClr val="005F83"/>
                </a:solidFill>
              </a:rPr>
              <a:t>1</a:t>
            </a:r>
            <a:r>
              <a:rPr lang="en-US" sz="1200" baseline="30000" dirty="0" smtClean="0">
                <a:solidFill>
                  <a:srgbClr val="005F83"/>
                </a:solidFill>
              </a:rPr>
              <a:t>st</a:t>
            </a:r>
            <a:r>
              <a:rPr lang="en-US" sz="1200" dirty="0" smtClean="0">
                <a:solidFill>
                  <a:srgbClr val="005F83"/>
                </a:solidFill>
              </a:rPr>
              <a:t> Place: </a:t>
            </a:r>
            <a:r>
              <a:rPr lang="en-US" sz="1200" dirty="0" smtClean="0"/>
              <a:t>Leiren Jarvis, PhD Ceramic Engineering</a:t>
            </a:r>
          </a:p>
          <a:p>
            <a:pPr marL="0" lvl="1">
              <a:buClr>
                <a:srgbClr val="509E2F"/>
              </a:buClr>
              <a:buFont typeface="Wingdings 3" panose="05040102010807070707" pitchFamily="18" charset="2"/>
              <a:buChar char=""/>
            </a:pPr>
            <a:r>
              <a:rPr lang="en-US" sz="1200" dirty="0" smtClean="0">
                <a:solidFill>
                  <a:srgbClr val="005F83"/>
                </a:solidFill>
              </a:rPr>
              <a:t>2</a:t>
            </a:r>
            <a:r>
              <a:rPr lang="en-US" sz="1200" baseline="30000" dirty="0" smtClean="0">
                <a:solidFill>
                  <a:srgbClr val="005F83"/>
                </a:solidFill>
              </a:rPr>
              <a:t>nd</a:t>
            </a:r>
            <a:r>
              <a:rPr lang="en-US" sz="1200" dirty="0" smtClean="0">
                <a:solidFill>
                  <a:srgbClr val="005F83"/>
                </a:solidFill>
              </a:rPr>
              <a:t> Place: </a:t>
            </a:r>
            <a:r>
              <a:rPr lang="en-US" sz="1200" dirty="0" smtClean="0"/>
              <a:t>George Shannon, PhD Systems Engineering</a:t>
            </a:r>
          </a:p>
          <a:p>
            <a:pPr marL="0" lvl="1">
              <a:buClr>
                <a:srgbClr val="509E2F"/>
              </a:buClr>
              <a:buFont typeface="Wingdings 3" panose="05040102010807070707" pitchFamily="18" charset="2"/>
              <a:buChar char=""/>
            </a:pPr>
            <a:r>
              <a:rPr lang="en-US" sz="1200" dirty="0" smtClean="0">
                <a:solidFill>
                  <a:srgbClr val="005F83"/>
                </a:solidFill>
              </a:rPr>
              <a:t>3</a:t>
            </a:r>
            <a:r>
              <a:rPr lang="en-US" sz="1200" baseline="30000" dirty="0" smtClean="0">
                <a:solidFill>
                  <a:srgbClr val="005F83"/>
                </a:solidFill>
              </a:rPr>
              <a:t>rd</a:t>
            </a:r>
            <a:r>
              <a:rPr lang="en-US" sz="1200" dirty="0" smtClean="0">
                <a:solidFill>
                  <a:srgbClr val="005F83"/>
                </a:solidFill>
              </a:rPr>
              <a:t> Place: </a:t>
            </a:r>
            <a:r>
              <a:rPr lang="en-US" sz="1200" dirty="0" smtClean="0"/>
              <a:t>Gregory Taylor, PhD Aerospace Engineering</a:t>
            </a:r>
          </a:p>
          <a:p>
            <a:pPr marL="0" lvl="1">
              <a:buClr>
                <a:srgbClr val="509E2F"/>
              </a:buClr>
              <a:buFont typeface="Wingdings 3" panose="05040102010807070707" pitchFamily="18" charset="2"/>
              <a:buChar char=""/>
            </a:pPr>
            <a:r>
              <a:rPr lang="en-US" sz="1200" dirty="0" smtClean="0">
                <a:solidFill>
                  <a:srgbClr val="005F83"/>
                </a:solidFill>
              </a:rPr>
              <a:t>Honorable Mention: </a:t>
            </a:r>
            <a:r>
              <a:rPr lang="en-US" sz="1200" dirty="0" smtClean="0"/>
              <a:t>Michelle Gegel, PhD Mechanical Engineering</a:t>
            </a:r>
          </a:p>
          <a:p>
            <a:pPr marL="0" lvl="1">
              <a:buClr>
                <a:srgbClr val="509E2F"/>
              </a:buClr>
              <a:buFont typeface="Wingdings 3" panose="05040102010807070707" pitchFamily="18" charset="2"/>
              <a:buChar char=""/>
            </a:pPr>
            <a:r>
              <a:rPr lang="en-US" sz="1200" dirty="0" smtClean="0">
                <a:solidFill>
                  <a:srgbClr val="005F83"/>
                </a:solidFill>
              </a:rPr>
              <a:t>Honorable Mention: </a:t>
            </a:r>
            <a:r>
              <a:rPr lang="en-US" sz="1200" dirty="0" smtClean="0"/>
              <a:t>Jon Hill, MS Environmental Engineering</a:t>
            </a:r>
          </a:p>
        </p:txBody>
      </p:sp>
      <p:sp>
        <p:nvSpPr>
          <p:cNvPr id="3" name="Text Placeholder 2"/>
          <p:cNvSpPr>
            <a:spLocks noGrp="1"/>
          </p:cNvSpPr>
          <p:nvPr>
            <p:ph type="body" sz="quarter" idx="12"/>
          </p:nvPr>
        </p:nvSpPr>
        <p:spPr>
          <a:xfrm>
            <a:off x="414853" y="431845"/>
            <a:ext cx="8311135" cy="566760"/>
          </a:xfrm>
        </p:spPr>
        <p:txBody>
          <a:bodyPr anchor="ctr">
            <a:noAutofit/>
          </a:bodyPr>
          <a:lstStyle/>
          <a:p>
            <a:pPr algn="ctr"/>
            <a:r>
              <a:rPr lang="en-US" sz="4000" dirty="0" smtClean="0"/>
              <a:t>Office of Graduate Studies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033773557"/>
              </p:ext>
            </p:extLst>
          </p:nvPr>
        </p:nvGraphicFramePr>
        <p:xfrm>
          <a:off x="566057" y="1921696"/>
          <a:ext cx="7680959" cy="457200"/>
        </p:xfrm>
        <a:graphic>
          <a:graphicData uri="http://schemas.openxmlformats.org/drawingml/2006/table">
            <a:tbl>
              <a:tblPr firstRow="1" bandRow="1">
                <a:tableStyleId>{5C22544A-7EE6-4342-B048-85BDC9FD1C3A}</a:tableStyleId>
              </a:tblPr>
              <a:tblGrid>
                <a:gridCol w="2647406"/>
                <a:gridCol w="5033553"/>
              </a:tblGrid>
              <a:tr h="457200">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5F83"/>
                          </a:solidFill>
                          <a:latin typeface="Orgon Slab Light" panose="02000503000000020004" pitchFamily="50" charset="0"/>
                        </a:rPr>
                        <a:t>1 proposal received and awarded</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5F83"/>
                          </a:solidFill>
                          <a:latin typeface="Orgon Slab Light" panose="02000503000000020004" pitchFamily="50" charset="0"/>
                        </a:rPr>
                        <a:t>Drs. Joel Burken, Civil, Architectural, and Environmental Engineering and Dr. Kwame Awuah-Offei, Mining and Nuclear Engineering</a:t>
                      </a: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5113351"/>
              </p:ext>
            </p:extLst>
          </p:nvPr>
        </p:nvGraphicFramePr>
        <p:xfrm>
          <a:off x="566057" y="2802730"/>
          <a:ext cx="7672252" cy="822960"/>
        </p:xfrm>
        <a:graphic>
          <a:graphicData uri="http://schemas.openxmlformats.org/drawingml/2006/table">
            <a:tbl>
              <a:tblPr firstRow="1" bandRow="1">
                <a:tableStyleId>{5C22544A-7EE6-4342-B048-85BDC9FD1C3A}</a:tableStyleId>
              </a:tblPr>
              <a:tblGrid>
                <a:gridCol w="2673532"/>
                <a:gridCol w="4998720"/>
              </a:tblGrid>
              <a:tr h="370840">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5F83"/>
                          </a:solidFill>
                          <a:latin typeface="Orgon Slab Light" panose="02000503000000020004" pitchFamily="50" charset="0"/>
                        </a:rPr>
                        <a:t>4 proposals received and awarded</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4" indent="-171450">
                        <a:buFont typeface="Wingdings" panose="05000000000000000000" pitchFamily="2" charset="2"/>
                        <a:buChar char="§"/>
                      </a:pPr>
                      <a:r>
                        <a:rPr lang="en-US" sz="1200" b="0" dirty="0" smtClean="0">
                          <a:solidFill>
                            <a:srgbClr val="005F83"/>
                          </a:solidFill>
                          <a:latin typeface="Orgon Slab Light" panose="02000503000000020004" pitchFamily="50" charset="0"/>
                        </a:rPr>
                        <a:t>Dr. Chang-Soo Kim, Electrical and Computer Engineering</a:t>
                      </a:r>
                    </a:p>
                    <a:p>
                      <a:pPr marL="171450" lvl="4" indent="-171450">
                        <a:buFont typeface="Wingdings" panose="05000000000000000000" pitchFamily="2" charset="2"/>
                        <a:buChar char="§"/>
                      </a:pPr>
                      <a:r>
                        <a:rPr lang="en-US" sz="1200" b="0" dirty="0" smtClean="0">
                          <a:solidFill>
                            <a:srgbClr val="005F83"/>
                          </a:solidFill>
                          <a:latin typeface="Orgon Slab Light" panose="02000503000000020004" pitchFamily="50" charset="0"/>
                        </a:rPr>
                        <a:t>Drs. Wei Jiang and Daniel Tauritz, Computer Science</a:t>
                      </a:r>
                    </a:p>
                    <a:p>
                      <a:pPr marL="171450" lvl="4" indent="-171450">
                        <a:buFont typeface="Wingdings" panose="05000000000000000000" pitchFamily="2" charset="2"/>
                        <a:buChar char="§"/>
                      </a:pPr>
                      <a:r>
                        <a:rPr lang="en-US" sz="1200" b="0" dirty="0" smtClean="0">
                          <a:solidFill>
                            <a:srgbClr val="005F83"/>
                          </a:solidFill>
                          <a:latin typeface="Orgon Slab Light" panose="02000503000000020004" pitchFamily="50" charset="0"/>
                        </a:rPr>
                        <a:t>Dr. V.A. Samaranayke, Mathematics and Statistics</a:t>
                      </a:r>
                    </a:p>
                    <a:p>
                      <a:pPr marL="171450" lvl="4" indent="-171450">
                        <a:buFont typeface="Wingdings" panose="05000000000000000000" pitchFamily="2" charset="2"/>
                        <a:buChar char="§"/>
                      </a:pPr>
                      <a:r>
                        <a:rPr lang="en-US" sz="1200" b="0" dirty="0" smtClean="0">
                          <a:solidFill>
                            <a:srgbClr val="005F83"/>
                          </a:solidFill>
                          <a:latin typeface="Orgon Slab Light" panose="02000503000000020004" pitchFamily="50" charset="0"/>
                        </a:rPr>
                        <a:t>Dr. Joshua Rovey, Mechanical and Aerospace Engineering</a:t>
                      </a: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8550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9816" y="1500393"/>
            <a:ext cx="8191656" cy="4621733"/>
          </a:xfrm>
        </p:spPr>
        <p:txBody>
          <a:bodyPr/>
          <a:lstStyle/>
          <a:p>
            <a:pPr marL="0" indent="0">
              <a:lnSpc>
                <a:spcPct val="110000"/>
              </a:lnSpc>
              <a:spcBef>
                <a:spcPct val="0"/>
              </a:spcBef>
              <a:spcAft>
                <a:spcPts val="600"/>
              </a:spcAft>
              <a:buNone/>
            </a:pPr>
            <a:r>
              <a:rPr lang="en-US" altLang="en-US" sz="2600" b="1" dirty="0"/>
              <a:t>Summary of FY17 activities year-to-date (January)</a:t>
            </a:r>
          </a:p>
          <a:p>
            <a:pPr marL="11430" lvl="1">
              <a:lnSpc>
                <a:spcPct val="114000"/>
              </a:lnSpc>
              <a:spcBef>
                <a:spcPts val="2000"/>
              </a:spcBef>
              <a:spcAft>
                <a:spcPts val="600"/>
              </a:spcAft>
              <a:buFont typeface="Wingdings 3" panose="05040102010807070707" pitchFamily="18" charset="2"/>
              <a:buChar char=""/>
            </a:pPr>
            <a:r>
              <a:rPr lang="en-US" altLang="en-US" sz="1800" dirty="0">
                <a:solidFill>
                  <a:srgbClr val="005F83"/>
                </a:solidFill>
              </a:rPr>
              <a:t>Number of funded proposals is down by 2% for a total of 162</a:t>
            </a:r>
          </a:p>
          <a:p>
            <a:pPr marL="640080" lvl="4" indent="-274320">
              <a:lnSpc>
                <a:spcPct val="114000"/>
              </a:lnSpc>
              <a:spcBef>
                <a:spcPct val="0"/>
              </a:spcBef>
              <a:spcAft>
                <a:spcPts val="600"/>
              </a:spcAft>
              <a:buFont typeface="Arial" panose="020B0604020202020204" pitchFamily="34" charset="0"/>
              <a:buChar char="•"/>
            </a:pPr>
            <a:r>
              <a:rPr lang="en-US" altLang="en-US" dirty="0"/>
              <a:t>Total dollars is $</a:t>
            </a:r>
            <a:r>
              <a:rPr lang="en-US" altLang="en-US" dirty="0" smtClean="0"/>
              <a:t>18M </a:t>
            </a:r>
            <a:r>
              <a:rPr lang="en-US" altLang="en-US" dirty="0"/>
              <a:t>which is down by </a:t>
            </a:r>
            <a:r>
              <a:rPr lang="en-US" altLang="en-US" dirty="0" smtClean="0"/>
              <a:t>10%</a:t>
            </a:r>
            <a:endParaRPr lang="en-US" altLang="en-US" dirty="0"/>
          </a:p>
          <a:p>
            <a:pPr marL="11430" lvl="1">
              <a:lnSpc>
                <a:spcPct val="114000"/>
              </a:lnSpc>
              <a:spcBef>
                <a:spcPts val="1200"/>
              </a:spcBef>
              <a:spcAft>
                <a:spcPts val="600"/>
              </a:spcAft>
              <a:buFont typeface="Wingdings 3" panose="05040102010807070707" pitchFamily="18" charset="2"/>
              <a:buChar char=""/>
            </a:pPr>
            <a:r>
              <a:rPr lang="en-US" altLang="en-US" sz="1800" dirty="0">
                <a:solidFill>
                  <a:srgbClr val="005F83"/>
                </a:solidFill>
              </a:rPr>
              <a:t>Number of new proposals submitted is up 9% for a total of 347</a:t>
            </a:r>
          </a:p>
          <a:p>
            <a:pPr marL="640080" lvl="4" indent="-274320">
              <a:lnSpc>
                <a:spcPct val="114000"/>
              </a:lnSpc>
              <a:spcBef>
                <a:spcPct val="0"/>
              </a:spcBef>
              <a:spcAft>
                <a:spcPts val="600"/>
              </a:spcAft>
              <a:buFont typeface="Arial" panose="020B0604020202020204" pitchFamily="34" charset="0"/>
              <a:buChar char="•"/>
            </a:pPr>
            <a:r>
              <a:rPr lang="en-US" altLang="en-US" dirty="0"/>
              <a:t>Total dollars is </a:t>
            </a:r>
            <a:r>
              <a:rPr lang="en-US" altLang="en-US" dirty="0" smtClean="0"/>
              <a:t>$88M </a:t>
            </a:r>
            <a:r>
              <a:rPr lang="en-US" altLang="en-US" dirty="0"/>
              <a:t>which is </a:t>
            </a:r>
            <a:r>
              <a:rPr lang="en-US" altLang="en-US" dirty="0" smtClean="0"/>
              <a:t>down </a:t>
            </a:r>
            <a:r>
              <a:rPr lang="en-US" altLang="en-US" dirty="0"/>
              <a:t>by </a:t>
            </a:r>
            <a:r>
              <a:rPr lang="en-US" altLang="en-US" dirty="0" smtClean="0"/>
              <a:t>1%</a:t>
            </a:r>
            <a:endParaRPr lang="en-US" altLang="en-US" dirty="0"/>
          </a:p>
          <a:p>
            <a:pPr marL="11430" lvl="1">
              <a:lnSpc>
                <a:spcPct val="114000"/>
              </a:lnSpc>
              <a:spcBef>
                <a:spcPts val="1200"/>
              </a:spcBef>
              <a:spcAft>
                <a:spcPts val="600"/>
              </a:spcAft>
              <a:buFont typeface="Wingdings 3" panose="05040102010807070707" pitchFamily="18" charset="2"/>
              <a:buChar char=""/>
            </a:pPr>
            <a:r>
              <a:rPr lang="en-US" altLang="en-US" sz="1800" dirty="0">
                <a:solidFill>
                  <a:srgbClr val="005F83"/>
                </a:solidFill>
              </a:rPr>
              <a:t>Number of active awards is up by 2% at  603</a:t>
            </a:r>
          </a:p>
          <a:p>
            <a:pPr marL="11430" lvl="1">
              <a:lnSpc>
                <a:spcPct val="114000"/>
              </a:lnSpc>
              <a:spcBef>
                <a:spcPts val="1200"/>
              </a:spcBef>
              <a:spcAft>
                <a:spcPts val="600"/>
              </a:spcAft>
              <a:buFont typeface="Wingdings 3" panose="05040102010807070707" pitchFamily="18" charset="2"/>
              <a:buChar char=""/>
            </a:pPr>
            <a:r>
              <a:rPr lang="en-US" altLang="en-US" sz="1800" dirty="0">
                <a:solidFill>
                  <a:srgbClr val="005F83"/>
                </a:solidFill>
              </a:rPr>
              <a:t>Total expenditures is $25M which is up by 5%</a:t>
            </a:r>
          </a:p>
          <a:p>
            <a:pPr marL="11430" lvl="1">
              <a:lnSpc>
                <a:spcPct val="114000"/>
              </a:lnSpc>
              <a:spcBef>
                <a:spcPts val="1200"/>
              </a:spcBef>
              <a:spcAft>
                <a:spcPts val="600"/>
              </a:spcAft>
              <a:buFont typeface="Wingdings 3" panose="05040102010807070707" pitchFamily="18" charset="2"/>
              <a:buChar char=""/>
            </a:pPr>
            <a:r>
              <a:rPr lang="en-US" altLang="en-US" sz="1800" dirty="0">
                <a:solidFill>
                  <a:srgbClr val="005F83"/>
                </a:solidFill>
              </a:rPr>
              <a:t>Net grant and contract expenditures is $18M which is up by 7%</a:t>
            </a:r>
          </a:p>
          <a:p>
            <a:pPr marL="11430" lvl="1">
              <a:lnSpc>
                <a:spcPct val="114000"/>
              </a:lnSpc>
              <a:spcBef>
                <a:spcPts val="1200"/>
              </a:spcBef>
              <a:spcAft>
                <a:spcPts val="600"/>
              </a:spcAft>
              <a:buFont typeface="Wingdings 3" panose="05040102010807070707" pitchFamily="18" charset="2"/>
              <a:buChar char=""/>
            </a:pPr>
            <a:r>
              <a:rPr lang="en-US" altLang="en-US" sz="1800" dirty="0">
                <a:solidFill>
                  <a:srgbClr val="005F83"/>
                </a:solidFill>
              </a:rPr>
              <a:t>F&amp;A recovered is $3M which is up by 5%</a:t>
            </a:r>
          </a:p>
          <a:p>
            <a:pPr marL="0" indent="0">
              <a:buNone/>
            </a:pPr>
            <a:endParaRPr lang="en-US" sz="2000" dirty="0"/>
          </a:p>
        </p:txBody>
      </p:sp>
      <p:sp>
        <p:nvSpPr>
          <p:cNvPr id="3" name="Text Placeholder 2"/>
          <p:cNvSpPr>
            <a:spLocks noGrp="1"/>
          </p:cNvSpPr>
          <p:nvPr>
            <p:ph type="body" sz="quarter" idx="12"/>
          </p:nvPr>
        </p:nvSpPr>
        <p:spPr>
          <a:xfrm>
            <a:off x="665644" y="569325"/>
            <a:ext cx="7619999" cy="655886"/>
          </a:xfrm>
        </p:spPr>
        <p:txBody>
          <a:bodyPr anchor="ctr">
            <a:noAutofit/>
          </a:bodyPr>
          <a:lstStyle/>
          <a:p>
            <a:pPr algn="ctr"/>
            <a:r>
              <a:rPr lang="en-US" altLang="en-US" sz="4000" b="1" dirty="0">
                <a:solidFill>
                  <a:srgbClr val="005F83"/>
                </a:solidFill>
              </a:rPr>
              <a:t>Office</a:t>
            </a:r>
            <a:r>
              <a:rPr lang="en-US" altLang="en-US" sz="4000" b="1" dirty="0">
                <a:solidFill>
                  <a:srgbClr val="00B050"/>
                </a:solidFill>
              </a:rPr>
              <a:t> </a:t>
            </a:r>
            <a:r>
              <a:rPr lang="en-US" altLang="en-US" sz="4000" b="1" dirty="0">
                <a:solidFill>
                  <a:srgbClr val="005F83"/>
                </a:solidFill>
              </a:rPr>
              <a:t>of Sponsored Programs</a:t>
            </a:r>
            <a:endParaRPr lang="en-US" sz="4000" dirty="0">
              <a:solidFill>
                <a:srgbClr val="005F83"/>
              </a:solidFill>
            </a:endParaRPr>
          </a:p>
        </p:txBody>
      </p:sp>
    </p:spTree>
    <p:extLst>
      <p:ext uri="{BB962C8B-B14F-4D97-AF65-F5344CB8AC3E}">
        <p14:creationId xmlns:p14="http://schemas.microsoft.com/office/powerpoint/2010/main" val="1625971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9966" y="1736727"/>
            <a:ext cx="8585549" cy="3701376"/>
          </a:xfrm>
        </p:spPr>
        <p:txBody>
          <a:bodyPr/>
          <a:lstStyle/>
          <a:p>
            <a:pPr marL="0" indent="0">
              <a:buNone/>
            </a:pPr>
            <a:r>
              <a:rPr lang="en-US" dirty="0" smtClean="0">
                <a:solidFill>
                  <a:srgbClr val="005F83"/>
                </a:solidFill>
              </a:rPr>
              <a:t>														</a:t>
            </a:r>
          </a:p>
          <a:p>
            <a:pPr marL="0" indent="0">
              <a:buNone/>
            </a:pPr>
            <a:endParaRPr lang="en-US" dirty="0">
              <a:solidFill>
                <a:srgbClr val="005F83"/>
              </a:solidFill>
            </a:endParaRPr>
          </a:p>
          <a:p>
            <a:pPr marL="0" indent="0">
              <a:buNone/>
            </a:pPr>
            <a:r>
              <a:rPr lang="en-US" dirty="0" smtClean="0">
                <a:solidFill>
                  <a:srgbClr val="005F83"/>
                </a:solidFill>
              </a:rPr>
              <a:t>								   </a:t>
            </a:r>
            <a:r>
              <a:rPr lang="en-US" sz="2800" b="1" dirty="0" smtClean="0">
                <a:solidFill>
                  <a:srgbClr val="005F83"/>
                </a:solidFill>
              </a:rPr>
              <a:t>Student Art in the Library</a:t>
            </a:r>
          </a:p>
          <a:p>
            <a:pPr marL="0" indent="0">
              <a:buNone/>
            </a:pPr>
            <a:r>
              <a:rPr lang="en-US" b="1" dirty="0">
                <a:solidFill>
                  <a:srgbClr val="005F83"/>
                </a:solidFill>
              </a:rPr>
              <a:t> </a:t>
            </a:r>
            <a:r>
              <a:rPr lang="en-US" b="1" dirty="0" smtClean="0">
                <a:solidFill>
                  <a:srgbClr val="005F83"/>
                </a:solidFill>
              </a:rPr>
              <a:t>                                                                      2</a:t>
            </a:r>
            <a:r>
              <a:rPr lang="en-US" b="1" baseline="30000" dirty="0" smtClean="0">
                <a:solidFill>
                  <a:srgbClr val="005F83"/>
                </a:solidFill>
              </a:rPr>
              <a:t>nd</a:t>
            </a:r>
            <a:r>
              <a:rPr lang="en-US" b="1" dirty="0" smtClean="0">
                <a:solidFill>
                  <a:srgbClr val="005F83"/>
                </a:solidFill>
              </a:rPr>
              <a:t> floor</a:t>
            </a:r>
          </a:p>
          <a:p>
            <a:pPr marL="0" indent="0">
              <a:buNone/>
            </a:pPr>
            <a:endParaRPr lang="en-US" dirty="0">
              <a:solidFill>
                <a:srgbClr val="005F83"/>
              </a:solidFill>
            </a:endParaRPr>
          </a:p>
          <a:p>
            <a:pPr marL="0" indent="0">
              <a:buNone/>
            </a:pPr>
            <a:r>
              <a:rPr lang="en-US" dirty="0" smtClean="0">
                <a:solidFill>
                  <a:srgbClr val="005F83"/>
                </a:solidFill>
              </a:rPr>
              <a:t>								                  Artists’ Reception </a:t>
            </a:r>
          </a:p>
          <a:p>
            <a:pPr marL="0" indent="0">
              <a:buNone/>
            </a:pPr>
            <a:r>
              <a:rPr lang="en-US" dirty="0">
                <a:solidFill>
                  <a:srgbClr val="005F83"/>
                </a:solidFill>
              </a:rPr>
              <a:t>	</a:t>
            </a:r>
            <a:r>
              <a:rPr lang="en-US" dirty="0" smtClean="0">
                <a:solidFill>
                  <a:srgbClr val="005F83"/>
                </a:solidFill>
              </a:rPr>
              <a:t>								   April </a:t>
            </a:r>
            <a:r>
              <a:rPr lang="en-US" dirty="0">
                <a:solidFill>
                  <a:srgbClr val="005F83"/>
                </a:solidFill>
              </a:rPr>
              <a:t>4, 2017, 4 pm - 5 pm</a:t>
            </a:r>
          </a:p>
        </p:txBody>
      </p:sp>
      <p:sp>
        <p:nvSpPr>
          <p:cNvPr id="3" name="Text Placeholder 2"/>
          <p:cNvSpPr>
            <a:spLocks noGrp="1"/>
          </p:cNvSpPr>
          <p:nvPr>
            <p:ph type="body" sz="quarter" idx="12"/>
          </p:nvPr>
        </p:nvSpPr>
        <p:spPr>
          <a:xfrm>
            <a:off x="1312864" y="628414"/>
            <a:ext cx="6498725" cy="730124"/>
          </a:xfrm>
        </p:spPr>
        <p:txBody>
          <a:bodyPr anchor="ctr">
            <a:normAutofit lnSpcReduction="10000"/>
          </a:bodyPr>
          <a:lstStyle/>
          <a:p>
            <a:pPr algn="ctr">
              <a:lnSpc>
                <a:spcPct val="110000"/>
              </a:lnSpc>
              <a:spcBef>
                <a:spcPts val="0"/>
              </a:spcBef>
            </a:pPr>
            <a:r>
              <a:rPr lang="en-US" sz="4000" dirty="0" smtClean="0"/>
              <a:t>Curtis Laws Wilson Library</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5" y="1736726"/>
            <a:ext cx="2992487" cy="22443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2638" y="4484127"/>
            <a:ext cx="2257716" cy="16932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67034" y="4484125"/>
            <a:ext cx="2257717" cy="1693288"/>
          </a:xfrm>
          <a:prstGeom prst="rect">
            <a:avLst/>
          </a:prstGeom>
        </p:spPr>
      </p:pic>
    </p:spTree>
    <p:extLst>
      <p:ext uri="{BB962C8B-B14F-4D97-AF65-F5344CB8AC3E}">
        <p14:creationId xmlns:p14="http://schemas.microsoft.com/office/powerpoint/2010/main" val="689744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37843" y="501973"/>
            <a:ext cx="8184662" cy="624226"/>
          </a:xfrm>
        </p:spPr>
        <p:txBody>
          <a:bodyPr>
            <a:normAutofit lnSpcReduction="10000"/>
          </a:bodyPr>
          <a:lstStyle/>
          <a:p>
            <a:r>
              <a:rPr lang="en-US" sz="4000" dirty="0" smtClean="0">
                <a:solidFill>
                  <a:srgbClr val="005F83"/>
                </a:solidFill>
              </a:rPr>
              <a:t>Search Update</a:t>
            </a:r>
            <a:endParaRPr lang="en-US" sz="4000" dirty="0">
              <a:solidFill>
                <a:srgbClr val="005F83"/>
              </a:solidFill>
            </a:endParaRPr>
          </a:p>
        </p:txBody>
      </p:sp>
      <p:sp>
        <p:nvSpPr>
          <p:cNvPr id="7" name="Text Placeholder 6"/>
          <p:cNvSpPr>
            <a:spLocks noGrp="1"/>
          </p:cNvSpPr>
          <p:nvPr>
            <p:ph type="body" sz="quarter" idx="11"/>
          </p:nvPr>
        </p:nvSpPr>
        <p:spPr>
          <a:xfrm>
            <a:off x="324927" y="1249045"/>
            <a:ext cx="8644902" cy="5378177"/>
          </a:xfrm>
        </p:spPr>
        <p:txBody>
          <a:bodyPr/>
          <a:lstStyle/>
          <a:p>
            <a:pPr>
              <a:buFont typeface="Wingdings 3" panose="05040102010807070707" pitchFamily="18" charset="2"/>
              <a:buChar char=""/>
            </a:pPr>
            <a:r>
              <a:rPr lang="en-US" sz="2000" b="1" dirty="0" smtClean="0"/>
              <a:t>CEC Vice Provost and Dean:  </a:t>
            </a:r>
            <a:r>
              <a:rPr lang="en-US" sz="1800" dirty="0" smtClean="0"/>
              <a:t>ongoing, nearing 1</a:t>
            </a:r>
            <a:r>
              <a:rPr lang="en-US" sz="1800" baseline="30000" dirty="0" smtClean="0"/>
              <a:t>st</a:t>
            </a:r>
            <a:r>
              <a:rPr lang="en-US" sz="1800" dirty="0" smtClean="0"/>
              <a:t> round interview stage</a:t>
            </a:r>
          </a:p>
          <a:p>
            <a:pPr>
              <a:spcBef>
                <a:spcPts val="2400"/>
              </a:spcBef>
              <a:buFont typeface="Wingdings 3" panose="05040102010807070707" pitchFamily="18" charset="2"/>
              <a:buChar char=""/>
            </a:pPr>
            <a:r>
              <a:rPr lang="en-US" sz="2000" b="1" dirty="0" smtClean="0"/>
              <a:t>Biological Sciences Chair:  </a:t>
            </a:r>
            <a:r>
              <a:rPr lang="en-US" sz="1800" dirty="0" smtClean="0"/>
              <a:t>Dr. David Duvernell of SIUE to begin August 1</a:t>
            </a:r>
            <a:r>
              <a:rPr lang="en-US" sz="1800" baseline="30000" dirty="0" smtClean="0"/>
              <a:t>st</a:t>
            </a:r>
            <a:r>
              <a:rPr lang="en-US" sz="1800" dirty="0" smtClean="0"/>
              <a:t>.</a:t>
            </a:r>
          </a:p>
          <a:p>
            <a:pPr>
              <a:spcBef>
                <a:spcPts val="2400"/>
              </a:spcBef>
              <a:buFont typeface="Wingdings 3" panose="05040102010807070707" pitchFamily="18" charset="2"/>
              <a:buChar char=""/>
            </a:pPr>
            <a:r>
              <a:rPr lang="en-US" sz="2000" b="1" dirty="0" smtClean="0"/>
              <a:t>Computer Science:  </a:t>
            </a:r>
            <a:r>
              <a:rPr lang="en-US" sz="1800" dirty="0" smtClean="0"/>
              <a:t>finalists are now visiting campus</a:t>
            </a:r>
          </a:p>
          <a:p>
            <a:pPr>
              <a:spcBef>
                <a:spcPts val="2400"/>
              </a:spcBef>
              <a:buFont typeface="Wingdings 3" panose="05040102010807070707" pitchFamily="18" charset="2"/>
              <a:buChar char=""/>
            </a:pPr>
            <a:r>
              <a:rPr lang="en-US" sz="2000" b="1" dirty="0" smtClean="0"/>
              <a:t>GGPE:  </a:t>
            </a:r>
            <a:r>
              <a:rPr lang="en-US" sz="1800" dirty="0" smtClean="0"/>
              <a:t>second phase of solicitations with the assistance of a recruiting firm</a:t>
            </a:r>
          </a:p>
          <a:p>
            <a:pPr>
              <a:spcBef>
                <a:spcPts val="2400"/>
              </a:spcBef>
              <a:buFont typeface="Wingdings 3" panose="05040102010807070707" pitchFamily="18" charset="2"/>
              <a:buChar char=""/>
            </a:pPr>
            <a:r>
              <a:rPr lang="en-US" sz="2000" b="1" dirty="0" smtClean="0"/>
              <a:t>EMSE:  </a:t>
            </a:r>
            <a:r>
              <a:rPr lang="en-US" sz="1800" dirty="0" smtClean="0"/>
              <a:t>internal search has been approved</a:t>
            </a:r>
          </a:p>
          <a:p>
            <a:pPr>
              <a:spcBef>
                <a:spcPts val="2400"/>
              </a:spcBef>
              <a:buFont typeface="Wingdings 3" panose="05040102010807070707" pitchFamily="18" charset="2"/>
              <a:buChar char=""/>
            </a:pPr>
            <a:r>
              <a:rPr lang="en-US" sz="2000" b="1" dirty="0" smtClean="0"/>
              <a:t>Psychological Science</a:t>
            </a:r>
            <a:r>
              <a:rPr lang="en-US" sz="2000" dirty="0" smtClean="0"/>
              <a:t>:  </a:t>
            </a:r>
            <a:r>
              <a:rPr lang="en-US" sz="1800" dirty="0" smtClean="0"/>
              <a:t>internal search has been approved.</a:t>
            </a:r>
          </a:p>
          <a:p>
            <a:pPr>
              <a:spcBef>
                <a:spcPts val="2400"/>
              </a:spcBef>
              <a:buFont typeface="Wingdings 3" panose="05040102010807070707" pitchFamily="18" charset="2"/>
              <a:buChar char=""/>
            </a:pPr>
            <a:r>
              <a:rPr lang="en-US" sz="2000" b="1" dirty="0" smtClean="0"/>
              <a:t>Library Director:  </a:t>
            </a:r>
            <a:r>
              <a:rPr lang="en-US" sz="1800" dirty="0" smtClean="0"/>
              <a:t>posted</a:t>
            </a:r>
          </a:p>
          <a:p>
            <a:pPr>
              <a:spcBef>
                <a:spcPts val="2400"/>
              </a:spcBef>
              <a:buFont typeface="Wingdings 3" panose="05040102010807070707" pitchFamily="18" charset="2"/>
              <a:buChar char=""/>
            </a:pPr>
            <a:r>
              <a:rPr lang="en-US" sz="2000" b="1" dirty="0" smtClean="0"/>
              <a:t>CIO:  </a:t>
            </a:r>
            <a:r>
              <a:rPr lang="en-US" sz="1800" dirty="0" smtClean="0"/>
              <a:t>deferred to FY2018</a:t>
            </a:r>
          </a:p>
          <a:p>
            <a:pPr>
              <a:spcBef>
                <a:spcPts val="2400"/>
              </a:spcBef>
              <a:buFont typeface="Wingdings 3" panose="05040102010807070707" pitchFamily="18" charset="2"/>
              <a:buChar char=""/>
            </a:pPr>
            <a:r>
              <a:rPr lang="en-US" sz="2000" b="1" dirty="0" smtClean="0"/>
              <a:t>Enrollment Management:  </a:t>
            </a:r>
            <a:r>
              <a:rPr lang="en-US" sz="1800" dirty="0" smtClean="0"/>
              <a:t>will begin in FY2018</a:t>
            </a:r>
            <a:endParaRPr lang="en-US" sz="1800" dirty="0"/>
          </a:p>
        </p:txBody>
      </p:sp>
    </p:spTree>
    <p:extLst>
      <p:ext uri="{BB962C8B-B14F-4D97-AF65-F5344CB8AC3E}">
        <p14:creationId xmlns:p14="http://schemas.microsoft.com/office/powerpoint/2010/main" val="94021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32271" y="1359933"/>
            <a:ext cx="8196210" cy="986065"/>
          </a:xfrm>
        </p:spPr>
        <p:txBody>
          <a:bodyPr/>
          <a:lstStyle/>
          <a:p>
            <a:pPr marL="365760" indent="-365760">
              <a:buFont typeface="Wingdings 3" panose="05040102010807070707" pitchFamily="18" charset="2"/>
              <a:buChar char=""/>
            </a:pPr>
            <a:r>
              <a:rPr lang="en-US" sz="2200" dirty="0" smtClean="0"/>
              <a:t>Visits to units to solicit input have been taking place and are ongoing</a:t>
            </a:r>
            <a:endParaRPr lang="en-US" sz="2200" dirty="0"/>
          </a:p>
        </p:txBody>
      </p:sp>
      <p:sp>
        <p:nvSpPr>
          <p:cNvPr id="7" name="Text Placeholder 6"/>
          <p:cNvSpPr>
            <a:spLocks noGrp="1"/>
          </p:cNvSpPr>
          <p:nvPr>
            <p:ph type="body" sz="quarter" idx="12"/>
          </p:nvPr>
        </p:nvSpPr>
        <p:spPr>
          <a:xfrm>
            <a:off x="432271" y="682060"/>
            <a:ext cx="8184662" cy="677873"/>
          </a:xfrm>
        </p:spPr>
        <p:txBody>
          <a:bodyPr>
            <a:normAutofit/>
          </a:bodyPr>
          <a:lstStyle/>
          <a:p>
            <a:r>
              <a:rPr lang="en-US" sz="4000" dirty="0" smtClean="0">
                <a:solidFill>
                  <a:srgbClr val="005F83"/>
                </a:solidFill>
              </a:rPr>
              <a:t>Budget Update</a:t>
            </a:r>
            <a:endParaRPr lang="en-US" sz="4000" dirty="0">
              <a:solidFill>
                <a:srgbClr val="005F83"/>
              </a:solidFill>
            </a:endParaRPr>
          </a:p>
        </p:txBody>
      </p:sp>
      <p:sp>
        <p:nvSpPr>
          <p:cNvPr id="4" name="Text Placeholder 6"/>
          <p:cNvSpPr txBox="1">
            <a:spLocks/>
          </p:cNvSpPr>
          <p:nvPr/>
        </p:nvSpPr>
        <p:spPr>
          <a:xfrm>
            <a:off x="432271" y="2686424"/>
            <a:ext cx="8184662" cy="677873"/>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smtClean="0">
                <a:solidFill>
                  <a:srgbClr val="005F83"/>
                </a:solidFill>
              </a:rPr>
              <a:t>Awards</a:t>
            </a:r>
            <a:endParaRPr lang="en-US" sz="4000" dirty="0">
              <a:solidFill>
                <a:srgbClr val="005F83"/>
              </a:solidFill>
            </a:endParaRPr>
          </a:p>
        </p:txBody>
      </p:sp>
      <p:sp>
        <p:nvSpPr>
          <p:cNvPr id="5" name="Text Placeholder 5"/>
          <p:cNvSpPr txBox="1">
            <a:spLocks/>
          </p:cNvSpPr>
          <p:nvPr/>
        </p:nvSpPr>
        <p:spPr>
          <a:xfrm>
            <a:off x="432271" y="3487410"/>
            <a:ext cx="8196210" cy="2530939"/>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indent="-365760">
              <a:buFont typeface="Wingdings 3" panose="05040102010807070707" pitchFamily="18" charset="2"/>
              <a:buChar char=""/>
            </a:pPr>
            <a:r>
              <a:rPr lang="en-US" sz="2200" dirty="0" smtClean="0"/>
              <a:t>Please see unit updates</a:t>
            </a:r>
          </a:p>
          <a:p>
            <a:pPr marL="365760" indent="-365760">
              <a:spcBef>
                <a:spcPts val="1800"/>
              </a:spcBef>
              <a:buFont typeface="Wingdings 3" panose="05040102010807070707" pitchFamily="18" charset="2"/>
              <a:buChar char=""/>
            </a:pPr>
            <a:r>
              <a:rPr lang="en-US" sz="2200" dirty="0" smtClean="0"/>
              <a:t>Note receipt of third NSF Career Award</a:t>
            </a:r>
          </a:p>
          <a:p>
            <a:pPr marL="765810" lvl="1" indent="-365760">
              <a:spcBef>
                <a:spcPts val="1200"/>
              </a:spcBef>
              <a:buFont typeface="Wingdings 2" panose="05020102010507070707" pitchFamily="18" charset="2"/>
              <a:buChar char="¡"/>
            </a:pPr>
            <a:r>
              <a:rPr lang="en-US" sz="1800" dirty="0" smtClean="0">
                <a:solidFill>
                  <a:srgbClr val="005F83"/>
                </a:solidFill>
              </a:rPr>
              <a:t>Caizhi </a:t>
            </a:r>
            <a:r>
              <a:rPr lang="en-US" sz="1800" dirty="0" smtClean="0">
                <a:solidFill>
                  <a:srgbClr val="005F83"/>
                </a:solidFill>
              </a:rPr>
              <a:t>Zhou </a:t>
            </a:r>
            <a:r>
              <a:rPr lang="en-US" sz="1800" dirty="0" smtClean="0">
                <a:solidFill>
                  <a:srgbClr val="005F83"/>
                </a:solidFill>
              </a:rPr>
              <a:t>- MSE</a:t>
            </a:r>
          </a:p>
          <a:p>
            <a:pPr marL="765810" lvl="1" indent="-365760">
              <a:spcBef>
                <a:spcPts val="1200"/>
              </a:spcBef>
              <a:buFont typeface="Wingdings 2" panose="05020102010507070707" pitchFamily="18" charset="2"/>
              <a:buChar char="¡"/>
            </a:pPr>
            <a:r>
              <a:rPr lang="en-US" sz="1800" dirty="0" smtClean="0">
                <a:solidFill>
                  <a:srgbClr val="005F83"/>
                </a:solidFill>
              </a:rPr>
              <a:t>Jie Gao - </a:t>
            </a:r>
            <a:r>
              <a:rPr lang="en-US" sz="1800" dirty="0" smtClean="0">
                <a:solidFill>
                  <a:srgbClr val="005F83"/>
                </a:solidFill>
              </a:rPr>
              <a:t>MAE</a:t>
            </a:r>
            <a:endParaRPr lang="en-US" sz="1800" dirty="0" smtClean="0">
              <a:solidFill>
                <a:srgbClr val="005F83"/>
              </a:solidFill>
            </a:endParaRPr>
          </a:p>
          <a:p>
            <a:pPr marL="765810" lvl="1" indent="-365760">
              <a:spcBef>
                <a:spcPts val="1200"/>
              </a:spcBef>
              <a:buFont typeface="Wingdings 2" panose="05020102010507070707" pitchFamily="18" charset="2"/>
              <a:buChar char="¡"/>
            </a:pPr>
            <a:r>
              <a:rPr lang="en-US" sz="1800" dirty="0">
                <a:solidFill>
                  <a:srgbClr val="005F83"/>
                </a:solidFill>
              </a:rPr>
              <a:t>Edward </a:t>
            </a:r>
            <a:r>
              <a:rPr lang="en-US" sz="1800" dirty="0" err="1" smtClean="0">
                <a:solidFill>
                  <a:srgbClr val="005F83"/>
                </a:solidFill>
              </a:rPr>
              <a:t>Kinzel</a:t>
            </a:r>
            <a:r>
              <a:rPr lang="en-US" sz="1800" dirty="0" smtClean="0">
                <a:solidFill>
                  <a:srgbClr val="005F83"/>
                </a:solidFill>
              </a:rPr>
              <a:t> </a:t>
            </a:r>
            <a:r>
              <a:rPr lang="en-US" sz="1800" smtClean="0">
                <a:solidFill>
                  <a:srgbClr val="005F83"/>
                </a:solidFill>
              </a:rPr>
              <a:t>- </a:t>
            </a:r>
            <a:r>
              <a:rPr lang="en-US" sz="1800" smtClean="0">
                <a:solidFill>
                  <a:srgbClr val="005F83"/>
                </a:solidFill>
              </a:rPr>
              <a:t>MAE</a:t>
            </a:r>
            <a:endParaRPr lang="en-US" sz="1800" dirty="0">
              <a:solidFill>
                <a:srgbClr val="005F83"/>
              </a:solidFill>
            </a:endParaRPr>
          </a:p>
          <a:p>
            <a:pPr marL="400050" lvl="1" indent="0">
              <a:buNone/>
            </a:pPr>
            <a:endParaRPr lang="en-US" dirty="0"/>
          </a:p>
        </p:txBody>
      </p:sp>
    </p:spTree>
    <p:extLst>
      <p:ext uri="{BB962C8B-B14F-4D97-AF65-F5344CB8AC3E}">
        <p14:creationId xmlns:p14="http://schemas.microsoft.com/office/powerpoint/2010/main" val="191302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3505" y="2612117"/>
            <a:ext cx="4779809" cy="1149985"/>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310467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61BE4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65" y="613269"/>
            <a:ext cx="5423016" cy="817562"/>
          </a:xfrm>
        </p:spPr>
        <p:txBody>
          <a:bodyPr/>
          <a:lstStyle/>
          <a:p>
            <a:r>
              <a:rPr lang="en-US" sz="5400" dirty="0" smtClean="0"/>
              <a:t>Division Updates</a:t>
            </a:r>
            <a:endParaRPr lang="en-US" sz="5400" dirty="0"/>
          </a:p>
        </p:txBody>
      </p:sp>
      <p:sp>
        <p:nvSpPr>
          <p:cNvPr id="3" name="Text Placeholder 2"/>
          <p:cNvSpPr>
            <a:spLocks noGrp="1"/>
          </p:cNvSpPr>
          <p:nvPr>
            <p:ph type="body" sz="quarter" idx="10"/>
          </p:nvPr>
        </p:nvSpPr>
        <p:spPr/>
        <p:txBody>
          <a:bodyPr/>
          <a:lstStyle/>
          <a:p>
            <a:r>
              <a:rPr lang="en-US" dirty="0" smtClean="0"/>
              <a:t>Faculty Senate Meeting</a:t>
            </a:r>
          </a:p>
          <a:p>
            <a:r>
              <a:rPr lang="en-US" dirty="0" smtClean="0"/>
              <a:t>Thursday, March 23, 2017</a:t>
            </a:r>
            <a:endParaRPr lang="en-US" dirty="0"/>
          </a:p>
        </p:txBody>
      </p:sp>
    </p:spTree>
    <p:extLst>
      <p:ext uri="{BB962C8B-B14F-4D97-AF65-F5344CB8AC3E}">
        <p14:creationId xmlns:p14="http://schemas.microsoft.com/office/powerpoint/2010/main" val="247667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5486" y="1588284"/>
            <a:ext cx="8201881" cy="4428777"/>
          </a:xfrm>
        </p:spPr>
        <p:txBody>
          <a:bodyPr>
            <a:noAutofit/>
          </a:bodyPr>
          <a:lstStyle/>
          <a:p>
            <a:pPr>
              <a:buFont typeface="Wingdings 3" panose="05040102010807070707" pitchFamily="18" charset="2"/>
              <a:buChar char=""/>
              <a:defRPr/>
            </a:pPr>
            <a:r>
              <a:rPr lang="en-US" altLang="en-US" sz="1867" dirty="0">
                <a:solidFill>
                  <a:srgbClr val="005F83"/>
                </a:solidFill>
              </a:rPr>
              <a:t>Thanks to all who helped with February Out of State Counselor Fly In Program</a:t>
            </a:r>
          </a:p>
          <a:p>
            <a:pPr>
              <a:spcBef>
                <a:spcPts val="2400"/>
              </a:spcBef>
              <a:buFont typeface="Wingdings 3" panose="05040102010807070707" pitchFamily="18" charset="2"/>
              <a:buChar char=""/>
              <a:defRPr/>
            </a:pPr>
            <a:r>
              <a:rPr lang="en-US" altLang="en-US" sz="1867" dirty="0">
                <a:solidFill>
                  <a:srgbClr val="005F83"/>
                </a:solidFill>
              </a:rPr>
              <a:t>FIRST Robotics Competition on March 4 was very successful – over 550 high school team members and over 1400 in total attendance</a:t>
            </a:r>
          </a:p>
          <a:p>
            <a:pPr>
              <a:spcBef>
                <a:spcPts val="2400"/>
              </a:spcBef>
              <a:buFont typeface="Wingdings 3" panose="05040102010807070707" pitchFamily="18" charset="2"/>
              <a:buChar char=""/>
              <a:defRPr/>
            </a:pPr>
            <a:r>
              <a:rPr lang="en-US" altLang="en-US" sz="1867" dirty="0">
                <a:solidFill>
                  <a:srgbClr val="005F83"/>
                </a:solidFill>
              </a:rPr>
              <a:t>Saturday, April 8 is the next PRO Date.  All PRO Days are filled until June dates.</a:t>
            </a:r>
          </a:p>
          <a:p>
            <a:pPr>
              <a:spcBef>
                <a:spcPts val="2400"/>
              </a:spcBef>
              <a:buFont typeface="Wingdings 3" panose="05040102010807070707" pitchFamily="18" charset="2"/>
              <a:buChar char=""/>
              <a:defRPr/>
            </a:pPr>
            <a:r>
              <a:rPr lang="en-US" altLang="en-US" sz="1867" dirty="0">
                <a:solidFill>
                  <a:srgbClr val="005F83"/>
                </a:solidFill>
              </a:rPr>
              <a:t>Friday, April 14 is the next Open House</a:t>
            </a:r>
          </a:p>
          <a:p>
            <a:pPr>
              <a:spcBef>
                <a:spcPts val="2400"/>
              </a:spcBef>
              <a:buFont typeface="Wingdings 3" panose="05040102010807070707" pitchFamily="18" charset="2"/>
              <a:buChar char=""/>
              <a:defRPr/>
            </a:pPr>
            <a:r>
              <a:rPr lang="en-US" altLang="en-US" sz="1867" dirty="0">
                <a:solidFill>
                  <a:srgbClr val="005F83"/>
                </a:solidFill>
              </a:rPr>
              <a:t>New undergraduate student projections show 1,425 – 1,450 new freshmen and 415 new transfer students.    This is about a</a:t>
            </a:r>
            <a:br>
              <a:rPr lang="en-US" altLang="en-US" sz="1867" dirty="0">
                <a:solidFill>
                  <a:srgbClr val="005F83"/>
                </a:solidFill>
              </a:rPr>
            </a:br>
            <a:r>
              <a:rPr lang="en-US" altLang="en-US" sz="1867" dirty="0">
                <a:solidFill>
                  <a:srgbClr val="005F83"/>
                </a:solidFill>
              </a:rPr>
              <a:t>3% decrease from last year.</a:t>
            </a:r>
          </a:p>
          <a:p>
            <a:pPr>
              <a:buFont typeface="Courier New" panose="02070309020205020404" pitchFamily="49" charset="0"/>
              <a:buChar char="o"/>
              <a:defRPr/>
            </a:pPr>
            <a:endParaRPr lang="en-US" altLang="en-US" sz="1200" dirty="0">
              <a:solidFill>
                <a:srgbClr val="003B49"/>
              </a:solidFill>
            </a:endParaRPr>
          </a:p>
        </p:txBody>
      </p:sp>
      <p:sp>
        <p:nvSpPr>
          <p:cNvPr id="3" name="Text Placeholder 2"/>
          <p:cNvSpPr>
            <a:spLocks noGrp="1"/>
          </p:cNvSpPr>
          <p:nvPr>
            <p:ph type="body" sz="quarter" idx="12"/>
          </p:nvPr>
        </p:nvSpPr>
        <p:spPr>
          <a:xfrm>
            <a:off x="1123450" y="658364"/>
            <a:ext cx="6598769" cy="639696"/>
          </a:xfrm>
        </p:spPr>
        <p:txBody>
          <a:bodyPr anchor="ctr">
            <a:normAutofit lnSpcReduction="10000"/>
          </a:bodyPr>
          <a:lstStyle/>
          <a:p>
            <a:pPr algn="ctr"/>
            <a:r>
              <a:rPr lang="en-US" dirty="0" smtClean="0"/>
              <a:t>Enrollment Management</a:t>
            </a:r>
            <a:endParaRPr lang="en-US" dirty="0"/>
          </a:p>
        </p:txBody>
      </p:sp>
    </p:spTree>
    <p:extLst>
      <p:ext uri="{BB962C8B-B14F-4D97-AF65-F5344CB8AC3E}">
        <p14:creationId xmlns:p14="http://schemas.microsoft.com/office/powerpoint/2010/main" val="3154954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502" y="1249223"/>
            <a:ext cx="8897829" cy="5508638"/>
          </a:xfrm>
        </p:spPr>
        <p:txBody>
          <a:bodyPr/>
          <a:lstStyle/>
          <a:p>
            <a:pPr>
              <a:buFont typeface="Wingdings 3" panose="05040102010807070707" pitchFamily="18" charset="2"/>
              <a:buChar char=""/>
            </a:pPr>
            <a:r>
              <a:rPr lang="en-US" sz="1800" b="1" dirty="0" smtClean="0">
                <a:solidFill>
                  <a:srgbClr val="005F83"/>
                </a:solidFill>
                <a:latin typeface="Orgon Slab" panose="02000503000000020004" pitchFamily="50" charset="0"/>
              </a:rPr>
              <a:t>Dave Westenberg </a:t>
            </a:r>
            <a:r>
              <a:rPr lang="en-US" sz="1800" dirty="0" smtClean="0">
                <a:solidFill>
                  <a:srgbClr val="005F83"/>
                </a:solidFill>
                <a:latin typeface="Orgon Slab" panose="02000503000000020004" pitchFamily="50" charset="0"/>
              </a:rPr>
              <a:t>(Biological Sciences) will receive the 2017 Science Educator Award from Academy of Science – St. Louis.  Westenberg will be honored at the 23</a:t>
            </a:r>
            <a:r>
              <a:rPr lang="en-US" sz="1800" baseline="30000" dirty="0" smtClean="0">
                <a:solidFill>
                  <a:srgbClr val="005F83"/>
                </a:solidFill>
                <a:latin typeface="Orgon Slab" panose="02000503000000020004" pitchFamily="50" charset="0"/>
              </a:rPr>
              <a:t>rd</a:t>
            </a:r>
            <a:r>
              <a:rPr lang="en-US" sz="1800" dirty="0" smtClean="0">
                <a:solidFill>
                  <a:srgbClr val="005F83"/>
                </a:solidFill>
                <a:latin typeface="Orgon Slab" panose="02000503000000020004" pitchFamily="50" charset="0"/>
              </a:rPr>
              <a:t> Annual Outstanding St. Louis Scientists Award dinner.</a:t>
            </a:r>
            <a:endParaRPr lang="en-US" sz="1800" b="1" dirty="0" smtClean="0">
              <a:solidFill>
                <a:srgbClr val="005F83"/>
              </a:solidFill>
              <a:latin typeface="Orgon Slab" panose="02000503000000020004" pitchFamily="50" charset="0"/>
            </a:endParaRPr>
          </a:p>
          <a:p>
            <a:endParaRPr lang="en-US" sz="1800" b="1" dirty="0">
              <a:solidFill>
                <a:srgbClr val="005F83"/>
              </a:solidFill>
              <a:latin typeface="Orgon Slab" panose="02000503000000020004" pitchFamily="50" charset="0"/>
            </a:endParaRPr>
          </a:p>
          <a:p>
            <a:pPr>
              <a:buFont typeface="Wingdings 3" panose="05040102010807070707" pitchFamily="18" charset="2"/>
              <a:buChar char=""/>
            </a:pPr>
            <a:r>
              <a:rPr lang="en-US" sz="1800" b="1" dirty="0" smtClean="0">
                <a:solidFill>
                  <a:srgbClr val="005F83"/>
                </a:solidFill>
                <a:latin typeface="Orgon Slab" panose="02000503000000020004" pitchFamily="50" charset="0"/>
              </a:rPr>
              <a:t>First Year Research </a:t>
            </a:r>
            <a:r>
              <a:rPr lang="en-US" sz="1800" b="1" dirty="0">
                <a:solidFill>
                  <a:srgbClr val="005F83"/>
                </a:solidFill>
                <a:latin typeface="Orgon Slab" panose="02000503000000020004" pitchFamily="50" charset="0"/>
              </a:rPr>
              <a:t>Experience (FYRE</a:t>
            </a:r>
            <a:r>
              <a:rPr lang="en-US" sz="1800" b="1" dirty="0" smtClean="0">
                <a:solidFill>
                  <a:srgbClr val="005F83"/>
                </a:solidFill>
                <a:latin typeface="Orgon Slab" panose="02000503000000020004" pitchFamily="50" charset="0"/>
              </a:rPr>
              <a:t>) Pilot Program </a:t>
            </a:r>
            <a:r>
              <a:rPr lang="en-US" sz="1800" dirty="0" smtClean="0">
                <a:solidFill>
                  <a:srgbClr val="005F83"/>
                </a:solidFill>
                <a:latin typeface="Orgon Slab" panose="02000503000000020004" pitchFamily="50" charset="0"/>
              </a:rPr>
              <a:t>pairs faculty mentors with first year students in an apprentice-style research partnership.  Faculty mentors receive $500 in professional development funds and students receive $500 stipends.</a:t>
            </a:r>
            <a:endParaRPr lang="en-US" sz="1800" b="1" dirty="0" smtClean="0">
              <a:solidFill>
                <a:srgbClr val="005F83"/>
              </a:solidFill>
              <a:latin typeface="Orgon Slab" panose="02000503000000020004" pitchFamily="50" charset="0"/>
            </a:endParaRPr>
          </a:p>
          <a:p>
            <a:pPr marL="708660" lvl="1" indent="-342900">
              <a:buFont typeface="Wingdings" panose="05000000000000000000" pitchFamily="2" charset="2"/>
              <a:buChar char="§"/>
            </a:pPr>
            <a:r>
              <a:rPr lang="en-US" sz="1700" b="1" dirty="0" smtClean="0">
                <a:latin typeface="Orgon Slab" panose="02000503000000020004" pitchFamily="50" charset="0"/>
              </a:rPr>
              <a:t>Faculty mentors:</a:t>
            </a:r>
          </a:p>
          <a:p>
            <a:pPr marL="971550" lvl="2" indent="-285750">
              <a:spcBef>
                <a:spcPts val="600"/>
              </a:spcBef>
              <a:buFont typeface="Arial" panose="020B0604020202020204" pitchFamily="34" charset="0"/>
              <a:buChar char="•"/>
            </a:pPr>
            <a:r>
              <a:rPr lang="en-US" sz="1400" dirty="0">
                <a:solidFill>
                  <a:srgbClr val="005F83"/>
                </a:solidFill>
                <a:latin typeface="Orgon Slab" panose="02000503000000020004" pitchFamily="50" charset="0"/>
              </a:rPr>
              <a:t>Jessica Cundiff (Psychological Science)</a:t>
            </a:r>
          </a:p>
          <a:p>
            <a:pPr marL="971550" lvl="2" indent="-285750">
              <a:spcBef>
                <a:spcPts val="600"/>
              </a:spcBef>
              <a:buFont typeface="Arial" panose="020B0604020202020204" pitchFamily="34" charset="0"/>
              <a:buChar char="•"/>
            </a:pPr>
            <a:r>
              <a:rPr lang="en-US" sz="1400" dirty="0">
                <a:solidFill>
                  <a:srgbClr val="005F83"/>
                </a:solidFill>
                <a:latin typeface="Orgon Slab" panose="02000503000000020004" pitchFamily="50" charset="0"/>
              </a:rPr>
              <a:t>Amber Henslee (Psychological Science)</a:t>
            </a:r>
          </a:p>
          <a:p>
            <a:pPr marL="971550" lvl="2" indent="-285750">
              <a:spcBef>
                <a:spcPts val="600"/>
              </a:spcBef>
              <a:buFont typeface="Arial" panose="020B0604020202020204" pitchFamily="34" charset="0"/>
              <a:buChar char="•"/>
            </a:pPr>
            <a:r>
              <a:rPr lang="en-US" sz="1400" dirty="0" smtClean="0">
                <a:solidFill>
                  <a:srgbClr val="005F83"/>
                </a:solidFill>
                <a:latin typeface="Orgon Slab" panose="02000503000000020004" pitchFamily="50" charset="0"/>
              </a:rPr>
              <a:t>Sarah </a:t>
            </a:r>
            <a:r>
              <a:rPr lang="en-US" sz="1400" dirty="0">
                <a:solidFill>
                  <a:srgbClr val="005F83"/>
                </a:solidFill>
                <a:latin typeface="Orgon Slab" panose="02000503000000020004" pitchFamily="50" charset="0"/>
              </a:rPr>
              <a:t>Hercula (English and Technical Communication)</a:t>
            </a:r>
          </a:p>
          <a:p>
            <a:pPr marL="971550" lvl="2" indent="-285750">
              <a:spcBef>
                <a:spcPts val="600"/>
              </a:spcBef>
              <a:buFont typeface="Arial" panose="020B0604020202020204" pitchFamily="34" charset="0"/>
              <a:buChar char="•"/>
            </a:pPr>
            <a:r>
              <a:rPr lang="en-US" sz="1400" dirty="0">
                <a:solidFill>
                  <a:srgbClr val="005F83"/>
                </a:solidFill>
                <a:latin typeface="Orgon Slab" panose="02000503000000020004" pitchFamily="50" charset="0"/>
              </a:rPr>
              <a:t>Yew San Hor (Physics)</a:t>
            </a:r>
          </a:p>
          <a:p>
            <a:pPr marL="971550" lvl="2" indent="-285750">
              <a:spcBef>
                <a:spcPts val="600"/>
              </a:spcBef>
              <a:buFont typeface="Arial" panose="020B0604020202020204" pitchFamily="34" charset="0"/>
              <a:buChar char="•"/>
            </a:pPr>
            <a:r>
              <a:rPr lang="en-US" sz="1400" dirty="0">
                <a:solidFill>
                  <a:srgbClr val="005F83"/>
                </a:solidFill>
                <a:latin typeface="Orgon Slab" panose="02000503000000020004" pitchFamily="50" charset="0"/>
              </a:rPr>
              <a:t>Yinfa Ma (Chemistry)</a:t>
            </a:r>
          </a:p>
          <a:p>
            <a:pPr marL="971550" lvl="2" indent="-285750">
              <a:spcBef>
                <a:spcPts val="600"/>
              </a:spcBef>
              <a:buFont typeface="Arial" panose="020B0604020202020204" pitchFamily="34" charset="0"/>
              <a:buChar char="•"/>
            </a:pPr>
            <a:r>
              <a:rPr lang="en-US" sz="1400" dirty="0">
                <a:solidFill>
                  <a:srgbClr val="005F83"/>
                </a:solidFill>
                <a:latin typeface="Orgon Slab" panose="02000503000000020004" pitchFamily="50" charset="0"/>
              </a:rPr>
              <a:t>Terry Robertson (Arts, Languages, and Philosophy)</a:t>
            </a:r>
          </a:p>
          <a:p>
            <a:pPr marL="971550" lvl="2" indent="-285750">
              <a:spcBef>
                <a:spcPts val="600"/>
              </a:spcBef>
              <a:buFont typeface="Arial" panose="020B0604020202020204" pitchFamily="34" charset="0"/>
              <a:buChar char="•"/>
            </a:pPr>
            <a:r>
              <a:rPr lang="en-US" sz="1400" dirty="0">
                <a:solidFill>
                  <a:srgbClr val="005F83"/>
                </a:solidFill>
                <a:latin typeface="Orgon Slab" panose="02000503000000020004" pitchFamily="50" charset="0"/>
              </a:rPr>
              <a:t>Rachel Schneider (English and Technical Communication)</a:t>
            </a:r>
          </a:p>
          <a:p>
            <a:pPr marL="971550" lvl="2" indent="-285750">
              <a:spcBef>
                <a:spcPts val="600"/>
              </a:spcBef>
              <a:buFont typeface="Arial" panose="020B0604020202020204" pitchFamily="34" charset="0"/>
              <a:buChar char="•"/>
            </a:pPr>
            <a:r>
              <a:rPr lang="en-US" sz="1400" dirty="0" smtClean="0">
                <a:solidFill>
                  <a:srgbClr val="005F83"/>
                </a:solidFill>
                <a:latin typeface="Orgon Slab" panose="02000503000000020004" pitchFamily="50" charset="0"/>
              </a:rPr>
              <a:t>Jeanne Stanley (Arts, Languages, and Philosophy) </a:t>
            </a:r>
          </a:p>
          <a:p>
            <a:pPr marL="971550" lvl="2" indent="-285750">
              <a:spcBef>
                <a:spcPts val="600"/>
              </a:spcBef>
              <a:buFont typeface="Arial" panose="020B0604020202020204" pitchFamily="34" charset="0"/>
              <a:buChar char="•"/>
            </a:pPr>
            <a:r>
              <a:rPr lang="en-US" sz="1400" dirty="0" smtClean="0">
                <a:solidFill>
                  <a:srgbClr val="005F83"/>
                </a:solidFill>
                <a:latin typeface="Orgon Slab" panose="02000503000000020004" pitchFamily="50" charset="0"/>
              </a:rPr>
              <a:t>Matt Thimgan (Biological Sciences)</a:t>
            </a:r>
          </a:p>
          <a:p>
            <a:pPr lvl="2"/>
            <a:endParaRPr lang="en-US" sz="1400" dirty="0">
              <a:solidFill>
                <a:srgbClr val="005F83"/>
              </a:solidFill>
            </a:endParaRPr>
          </a:p>
        </p:txBody>
      </p:sp>
      <p:sp>
        <p:nvSpPr>
          <p:cNvPr id="3" name="Text Placeholder 2"/>
          <p:cNvSpPr>
            <a:spLocks noGrp="1"/>
          </p:cNvSpPr>
          <p:nvPr>
            <p:ph type="body" sz="quarter" idx="12"/>
          </p:nvPr>
        </p:nvSpPr>
        <p:spPr>
          <a:xfrm>
            <a:off x="397848" y="538230"/>
            <a:ext cx="8311135" cy="512410"/>
          </a:xfrm>
        </p:spPr>
        <p:txBody>
          <a:bodyPr>
            <a:noAutofit/>
          </a:bodyPr>
          <a:lstStyle/>
          <a:p>
            <a:pPr algn="ctr"/>
            <a:r>
              <a:rPr lang="en-US" sz="3600" dirty="0" smtClean="0"/>
              <a:t>College of Arts, Sciences, and Business</a:t>
            </a:r>
            <a:endParaRPr lang="en-US" sz="3600" dirty="0"/>
          </a:p>
        </p:txBody>
      </p:sp>
    </p:spTree>
    <p:extLst>
      <p:ext uri="{BB962C8B-B14F-4D97-AF65-F5344CB8AC3E}">
        <p14:creationId xmlns:p14="http://schemas.microsoft.com/office/powerpoint/2010/main" val="175998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4913" y="1420357"/>
            <a:ext cx="8751012" cy="4910776"/>
          </a:xfrm>
        </p:spPr>
        <p:txBody>
          <a:bodyPr/>
          <a:lstStyle/>
          <a:p>
            <a:pPr>
              <a:buFont typeface="Wingdings 3" panose="05040102010807070707" pitchFamily="18" charset="2"/>
              <a:buChar char=""/>
            </a:pPr>
            <a:r>
              <a:rPr lang="en-US" sz="1800" b="1" dirty="0" smtClean="0">
                <a:solidFill>
                  <a:srgbClr val="005F83"/>
                </a:solidFill>
                <a:latin typeface="Orgon Slab Light" panose="02000503000000020004" pitchFamily="50" charset="0"/>
              </a:rPr>
              <a:t>Thomas Vojta </a:t>
            </a:r>
            <a:r>
              <a:rPr lang="en-US" sz="1800" dirty="0" smtClean="0">
                <a:solidFill>
                  <a:srgbClr val="005F83"/>
                </a:solidFill>
                <a:latin typeface="Orgon Slab Light" panose="02000503000000020004" pitchFamily="50" charset="0"/>
              </a:rPr>
              <a:t>(Physics) </a:t>
            </a:r>
            <a:r>
              <a:rPr lang="en-US" altLang="en-US" sz="1800" dirty="0" smtClean="0">
                <a:solidFill>
                  <a:srgbClr val="005F83"/>
                </a:solidFill>
                <a:latin typeface="Orgon Slab Light" panose="02000503000000020004" pitchFamily="50" charset="0"/>
              </a:rPr>
              <a:t>has been awarded an additional $110,000 by NSF for his project entitled, “Unconventional quantum phase” to bring the total award to $339,000.</a:t>
            </a:r>
          </a:p>
          <a:p>
            <a:pPr>
              <a:buFont typeface="Wingdings 3" panose="05040102010807070707" pitchFamily="18" charset="2"/>
              <a:buChar char=""/>
            </a:pPr>
            <a:endParaRPr lang="en-US" altLang="en-US" sz="1800" dirty="0" smtClean="0">
              <a:solidFill>
                <a:srgbClr val="005F83"/>
              </a:solidFill>
              <a:latin typeface="Orgon Slab Light" panose="02000503000000020004" pitchFamily="50" charset="0"/>
            </a:endParaRPr>
          </a:p>
          <a:p>
            <a:pPr>
              <a:buFont typeface="Wingdings 3" panose="05040102010807070707" pitchFamily="18" charset="2"/>
              <a:buChar char=""/>
            </a:pPr>
            <a:r>
              <a:rPr lang="en-US" sz="1800" b="1" dirty="0" smtClean="0">
                <a:solidFill>
                  <a:srgbClr val="005F83"/>
                </a:solidFill>
                <a:latin typeface="Orgon Slab Light" panose="02000503000000020004" pitchFamily="50" charset="0"/>
              </a:rPr>
              <a:t>Dev Niyogi </a:t>
            </a:r>
            <a:r>
              <a:rPr lang="en-US" sz="1800" dirty="0" smtClean="0">
                <a:solidFill>
                  <a:srgbClr val="005F83"/>
                </a:solidFill>
                <a:latin typeface="Orgon Slab Light" panose="02000503000000020004" pitchFamily="50" charset="0"/>
              </a:rPr>
              <a:t>(Biological Sciences) has been awarded an additional $6,673 by USDA, Forest Service, Mark Twain National Forest for his project entitled, “Mill Creek watershed assessment” to bring the total award to $127,114.</a:t>
            </a:r>
          </a:p>
          <a:p>
            <a:pPr>
              <a:buFont typeface="Wingdings 3" panose="05040102010807070707" pitchFamily="18" charset="2"/>
              <a:buChar char=""/>
            </a:pPr>
            <a:endParaRPr lang="en-US" sz="1800" dirty="0" smtClean="0">
              <a:solidFill>
                <a:srgbClr val="005F83"/>
              </a:solidFill>
              <a:latin typeface="Orgon Slab Light" panose="02000503000000020004" pitchFamily="50" charset="0"/>
            </a:endParaRPr>
          </a:p>
          <a:p>
            <a:pPr>
              <a:buFont typeface="Wingdings 3" panose="05040102010807070707" pitchFamily="18" charset="2"/>
              <a:buChar char=""/>
            </a:pPr>
            <a:r>
              <a:rPr lang="en-US" sz="1800" b="1" dirty="0" smtClean="0">
                <a:solidFill>
                  <a:srgbClr val="005F83"/>
                </a:solidFill>
                <a:latin typeface="Orgon Slab Light" panose="02000503000000020004" pitchFamily="50" charset="0"/>
              </a:rPr>
              <a:t>Honglan Shi </a:t>
            </a:r>
            <a:r>
              <a:rPr lang="en-US" sz="1800" dirty="0" smtClean="0">
                <a:solidFill>
                  <a:srgbClr val="005F83"/>
                </a:solidFill>
                <a:latin typeface="Orgon Slab Light" panose="02000503000000020004" pitchFamily="50" charset="0"/>
              </a:rPr>
              <a:t>(Chemistry) </a:t>
            </a:r>
            <a:r>
              <a:rPr lang="en-US" altLang="en-US" sz="1800" dirty="0">
                <a:solidFill>
                  <a:srgbClr val="005F83"/>
                </a:solidFill>
                <a:latin typeface="Orgon Slab Light" panose="02000503000000020004" pitchFamily="50" charset="0"/>
              </a:rPr>
              <a:t>has been awarded </a:t>
            </a:r>
            <a:r>
              <a:rPr lang="en-US" altLang="en-US" sz="1800" dirty="0" smtClean="0">
                <a:solidFill>
                  <a:srgbClr val="005F83"/>
                </a:solidFill>
                <a:latin typeface="Orgon Slab Light" panose="02000503000000020004" pitchFamily="50" charset="0"/>
              </a:rPr>
              <a:t>$30,991 by Nanova Environmental, Inc. for </a:t>
            </a:r>
            <a:r>
              <a:rPr lang="en-US" altLang="en-US" sz="1800" dirty="0">
                <a:solidFill>
                  <a:srgbClr val="005F83"/>
                </a:solidFill>
                <a:latin typeface="Orgon Slab Light" panose="02000503000000020004" pitchFamily="50" charset="0"/>
              </a:rPr>
              <a:t>her project entitled, </a:t>
            </a:r>
            <a:r>
              <a:rPr lang="en-US" altLang="en-US" sz="1800" dirty="0" smtClean="0">
                <a:solidFill>
                  <a:srgbClr val="005F83"/>
                </a:solidFill>
                <a:latin typeface="Orgon Slab Light" panose="02000503000000020004" pitchFamily="50" charset="0"/>
              </a:rPr>
              <a:t>“Beta testing of a newly developed NovaTest P10 portable 2D GC.”</a:t>
            </a:r>
          </a:p>
          <a:p>
            <a:pPr>
              <a:buFont typeface="Wingdings 3" panose="05040102010807070707" pitchFamily="18" charset="2"/>
              <a:buChar char=""/>
            </a:pPr>
            <a:endParaRPr lang="en-US" altLang="en-US" sz="1800" dirty="0" smtClean="0">
              <a:solidFill>
                <a:srgbClr val="005F83"/>
              </a:solidFill>
              <a:latin typeface="Orgon Slab Light" panose="02000503000000020004" pitchFamily="50" charset="0"/>
            </a:endParaRPr>
          </a:p>
          <a:p>
            <a:pPr>
              <a:buFont typeface="Wingdings 3" panose="05040102010807070707" pitchFamily="18" charset="2"/>
              <a:buChar char=""/>
            </a:pPr>
            <a:r>
              <a:rPr lang="en-US" sz="1800" b="1" dirty="0" smtClean="0">
                <a:solidFill>
                  <a:srgbClr val="005F83"/>
                </a:solidFill>
                <a:latin typeface="Orgon Slab Light" panose="02000503000000020004" pitchFamily="50" charset="0"/>
              </a:rPr>
              <a:t>Trent Brown </a:t>
            </a:r>
            <a:r>
              <a:rPr lang="en-US" sz="1800" dirty="0" smtClean="0">
                <a:solidFill>
                  <a:srgbClr val="005F83"/>
                </a:solidFill>
                <a:latin typeface="Orgon Slab Light" panose="02000503000000020004" pitchFamily="50" charset="0"/>
              </a:rPr>
              <a:t>(English and Technical Communication) was quoted in the Christian Science Monitor regarding a recent appeals</a:t>
            </a:r>
            <a:br>
              <a:rPr lang="en-US" sz="1800" dirty="0" smtClean="0">
                <a:solidFill>
                  <a:srgbClr val="005F83"/>
                </a:solidFill>
                <a:latin typeface="Orgon Slab Light" panose="02000503000000020004" pitchFamily="50" charset="0"/>
              </a:rPr>
            </a:br>
            <a:r>
              <a:rPr lang="en-US" sz="1800" dirty="0" smtClean="0">
                <a:solidFill>
                  <a:srgbClr val="005F83"/>
                </a:solidFill>
                <a:latin typeface="Orgon Slab Light" panose="02000503000000020004" pitchFamily="50" charset="0"/>
              </a:rPr>
              <a:t>court decision allowing removal of confederate</a:t>
            </a:r>
            <a:br>
              <a:rPr lang="en-US" sz="1800" dirty="0" smtClean="0">
                <a:solidFill>
                  <a:srgbClr val="005F83"/>
                </a:solidFill>
                <a:latin typeface="Orgon Slab Light" panose="02000503000000020004" pitchFamily="50" charset="0"/>
              </a:rPr>
            </a:br>
            <a:r>
              <a:rPr lang="en-US" sz="1800" dirty="0" smtClean="0">
                <a:solidFill>
                  <a:srgbClr val="005F83"/>
                </a:solidFill>
                <a:latin typeface="Orgon Slab Light" panose="02000503000000020004" pitchFamily="50" charset="0"/>
              </a:rPr>
              <a:t>monuments in New Orleans. </a:t>
            </a:r>
            <a:endParaRPr lang="en-US" sz="1800" dirty="0">
              <a:solidFill>
                <a:srgbClr val="005F83"/>
              </a:solidFill>
              <a:latin typeface="Orgon Slab Light" panose="02000503000000020004" pitchFamily="50" charset="0"/>
            </a:endParaRPr>
          </a:p>
        </p:txBody>
      </p:sp>
      <p:sp>
        <p:nvSpPr>
          <p:cNvPr id="3" name="Text Placeholder 2"/>
          <p:cNvSpPr>
            <a:spLocks noGrp="1"/>
          </p:cNvSpPr>
          <p:nvPr>
            <p:ph type="body" sz="quarter" idx="12"/>
          </p:nvPr>
        </p:nvSpPr>
        <p:spPr>
          <a:xfrm>
            <a:off x="414851" y="574655"/>
            <a:ext cx="8311135" cy="512410"/>
          </a:xfrm>
        </p:spPr>
        <p:txBody>
          <a:bodyPr>
            <a:noAutofit/>
          </a:bodyPr>
          <a:lstStyle/>
          <a:p>
            <a:pPr algn="ctr"/>
            <a:r>
              <a:rPr lang="en-US" sz="3600" dirty="0" smtClean="0"/>
              <a:t>College of Arts, Sciences, and Business</a:t>
            </a:r>
            <a:endParaRPr lang="en-US" sz="3600" dirty="0"/>
          </a:p>
        </p:txBody>
      </p:sp>
    </p:spTree>
    <p:extLst>
      <p:ext uri="{BB962C8B-B14F-4D97-AF65-F5344CB8AC3E}">
        <p14:creationId xmlns:p14="http://schemas.microsoft.com/office/powerpoint/2010/main" val="74446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1589" y="1186662"/>
            <a:ext cx="8403771" cy="5475393"/>
          </a:xfrm>
        </p:spPr>
        <p:txBody>
          <a:bodyPr/>
          <a:lstStyle/>
          <a:p>
            <a:pPr>
              <a:buFont typeface="Wingdings 3" panose="05040102010807070707" pitchFamily="18" charset="2"/>
              <a:buChar char=""/>
            </a:pPr>
            <a:r>
              <a:rPr lang="en-US" sz="1400" dirty="0" smtClean="0">
                <a:solidFill>
                  <a:srgbClr val="005F83"/>
                </a:solidFill>
              </a:rPr>
              <a:t>Drs</a:t>
            </a:r>
            <a:r>
              <a:rPr lang="en-US" sz="1400" dirty="0">
                <a:solidFill>
                  <a:srgbClr val="005F83"/>
                </a:solidFill>
              </a:rPr>
              <a:t>. Joe Stanley (ECE), Hank Pernicka (MAE), Scott Miller (MSE) and Theresa Swift (ECE) were named the inaugural group of CEC Dean’s Educator Scholars</a:t>
            </a:r>
          </a:p>
          <a:p>
            <a:pPr>
              <a:spcBef>
                <a:spcPts val="900"/>
              </a:spcBef>
              <a:buFont typeface="Wingdings 3" panose="05040102010807070707" pitchFamily="18" charset="2"/>
              <a:buChar char=""/>
            </a:pPr>
            <a:r>
              <a:rPr lang="en-US" sz="1400" dirty="0" smtClean="0">
                <a:solidFill>
                  <a:srgbClr val="005F83"/>
                </a:solidFill>
              </a:rPr>
              <a:t>Prof</a:t>
            </a:r>
            <a:r>
              <a:rPr lang="en-US" sz="1400" dirty="0">
                <a:solidFill>
                  <a:srgbClr val="005F83"/>
                </a:solidFill>
              </a:rPr>
              <a:t>. Xiaoping Du became Fellow of ASME (American Society of Mechanical Engineering)</a:t>
            </a:r>
          </a:p>
          <a:p>
            <a:pPr>
              <a:spcBef>
                <a:spcPts val="900"/>
              </a:spcBef>
              <a:buFont typeface="Wingdings 3" panose="05040102010807070707" pitchFamily="18" charset="2"/>
              <a:buChar char=""/>
            </a:pPr>
            <a:r>
              <a:rPr lang="en-US" sz="1400" dirty="0" smtClean="0">
                <a:solidFill>
                  <a:srgbClr val="005F83"/>
                </a:solidFill>
              </a:rPr>
              <a:t>Dr. Edward Kinzel received an NSF CAREER Award (third in CEC this year!)</a:t>
            </a:r>
          </a:p>
          <a:p>
            <a:pPr lvl="0">
              <a:spcBef>
                <a:spcPts val="900"/>
              </a:spcBef>
              <a:buFont typeface="Wingdings 3" panose="05040102010807070707" pitchFamily="18" charset="2"/>
              <a:buChar char=""/>
            </a:pPr>
            <a:r>
              <a:rPr lang="en-US" sz="1400" dirty="0" smtClean="0">
                <a:solidFill>
                  <a:srgbClr val="005F83"/>
                </a:solidFill>
              </a:rPr>
              <a:t>Dr. Edward Kinzel was also the recipient of seed money from symposium with whitepaper </a:t>
            </a:r>
            <a:r>
              <a:rPr lang="en-US" sz="1400" dirty="0">
                <a:solidFill>
                  <a:srgbClr val="005F83"/>
                </a:solidFill>
              </a:rPr>
              <a:t>titled “Manufacturing Low Cost Plasmonic Sensors for Chemical and Biological Sensing</a:t>
            </a:r>
            <a:r>
              <a:rPr lang="en-US" sz="1400" dirty="0" smtClean="0">
                <a:solidFill>
                  <a:srgbClr val="005F83"/>
                </a:solidFill>
              </a:rPr>
              <a:t>”</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r>
              <a:rPr lang="en-US" sz="1400" dirty="0" smtClean="0">
                <a:solidFill>
                  <a:srgbClr val="005F83"/>
                </a:solidFill>
              </a:rPr>
              <a:t/>
            </a:r>
            <a:br>
              <a:rPr lang="en-US" sz="1400" dirty="0" smtClean="0">
                <a:solidFill>
                  <a:srgbClr val="005F83"/>
                </a:solidFill>
              </a:rPr>
            </a:br>
            <a:endParaRPr lang="en-US" sz="1000" dirty="0" smtClean="0">
              <a:solidFill>
                <a:srgbClr val="005F83"/>
              </a:solidFill>
            </a:endParaRPr>
          </a:p>
          <a:p>
            <a:pPr>
              <a:spcBef>
                <a:spcPts val="0"/>
              </a:spcBef>
              <a:buFont typeface="Wingdings 3" panose="05040102010807070707" pitchFamily="18" charset="2"/>
              <a:buChar char=""/>
            </a:pPr>
            <a:r>
              <a:rPr lang="en-US" sz="1400" dirty="0">
                <a:solidFill>
                  <a:srgbClr val="005F83"/>
                </a:solidFill>
              </a:rPr>
              <a:t>Steve Watkins was elected to be the future president of IEEE-HKN, the ECE honor </a:t>
            </a:r>
            <a:r>
              <a:rPr lang="en-US" sz="1400" dirty="0" smtClean="0">
                <a:solidFill>
                  <a:srgbClr val="005F83"/>
                </a:solidFill>
              </a:rPr>
              <a:t>society</a:t>
            </a:r>
          </a:p>
          <a:p>
            <a:pPr>
              <a:spcBef>
                <a:spcPts val="900"/>
              </a:spcBef>
              <a:buFont typeface="Wingdings 3" panose="05040102010807070707" pitchFamily="18" charset="2"/>
              <a:buChar char=""/>
            </a:pPr>
            <a:r>
              <a:rPr lang="en-US" sz="1400" dirty="0">
                <a:solidFill>
                  <a:srgbClr val="005F83"/>
                </a:solidFill>
              </a:rPr>
              <a:t>Dr. Jun Fan, professor of electrical and computer engineering at Missouri S&amp;T, is </a:t>
            </a:r>
            <a:r>
              <a:rPr lang="en-US" sz="1400" dirty="0" smtClean="0">
                <a:solidFill>
                  <a:srgbClr val="005F83"/>
                </a:solidFill>
              </a:rPr>
              <a:t>using</a:t>
            </a:r>
            <a:br>
              <a:rPr lang="en-US" sz="1400" dirty="0" smtClean="0">
                <a:solidFill>
                  <a:srgbClr val="005F83"/>
                </a:solidFill>
              </a:rPr>
            </a:br>
            <a:r>
              <a:rPr lang="en-US" sz="1400" dirty="0" smtClean="0">
                <a:solidFill>
                  <a:srgbClr val="005F83"/>
                </a:solidFill>
              </a:rPr>
              <a:t>a </a:t>
            </a:r>
            <a:r>
              <a:rPr lang="en-US" sz="1400" dirty="0">
                <a:solidFill>
                  <a:srgbClr val="005F83"/>
                </a:solidFill>
              </a:rPr>
              <a:t>Google grant to provide real-world solutions by deciphering and solving </a:t>
            </a:r>
            <a:r>
              <a:rPr lang="en-US" sz="1400" dirty="0" smtClean="0">
                <a:solidFill>
                  <a:srgbClr val="005F83"/>
                </a:solidFill>
              </a:rPr>
              <a:t>the</a:t>
            </a:r>
            <a:br>
              <a:rPr lang="en-US" sz="1400" dirty="0" smtClean="0">
                <a:solidFill>
                  <a:srgbClr val="005F83"/>
                </a:solidFill>
              </a:rPr>
            </a:br>
            <a:r>
              <a:rPr lang="en-US" sz="1400" dirty="0" smtClean="0">
                <a:solidFill>
                  <a:srgbClr val="005F83"/>
                </a:solidFill>
              </a:rPr>
              <a:t>problems of electromagnetic </a:t>
            </a:r>
            <a:r>
              <a:rPr lang="en-US" sz="1400" dirty="0">
                <a:solidFill>
                  <a:srgbClr val="005F83"/>
                </a:solidFill>
              </a:rPr>
              <a:t>interference inherent in the systems.</a:t>
            </a:r>
          </a:p>
          <a:p>
            <a:pPr>
              <a:spcBef>
                <a:spcPts val="900"/>
              </a:spcBef>
              <a:buFont typeface="Wingdings 3" panose="05040102010807070707" pitchFamily="18" charset="2"/>
              <a:buChar char=""/>
            </a:pPr>
            <a:r>
              <a:rPr lang="en-US" sz="1400" dirty="0">
                <a:solidFill>
                  <a:srgbClr val="005F83"/>
                </a:solidFill>
              </a:rPr>
              <a:t>Dr. Braden Lusk, chair and professor of mining and nuclear engineering, </a:t>
            </a:r>
            <a:r>
              <a:rPr lang="en-US" sz="1400" dirty="0" smtClean="0">
                <a:solidFill>
                  <a:srgbClr val="005F83"/>
                </a:solidFill>
              </a:rPr>
              <a:t>was</a:t>
            </a:r>
            <a:br>
              <a:rPr lang="en-US" sz="1400" dirty="0" smtClean="0">
                <a:solidFill>
                  <a:srgbClr val="005F83"/>
                </a:solidFill>
              </a:rPr>
            </a:br>
            <a:r>
              <a:rPr lang="en-US" sz="1400" dirty="0" smtClean="0">
                <a:solidFill>
                  <a:srgbClr val="005F83"/>
                </a:solidFill>
              </a:rPr>
              <a:t>recently </a:t>
            </a:r>
            <a:r>
              <a:rPr lang="en-US" sz="1400" dirty="0">
                <a:solidFill>
                  <a:srgbClr val="005F83"/>
                </a:solidFill>
              </a:rPr>
              <a:t>named to the National Academy of Sciences, Engineering and </a:t>
            </a:r>
            <a:r>
              <a:rPr lang="en-US" sz="1400" dirty="0" smtClean="0">
                <a:solidFill>
                  <a:srgbClr val="005F83"/>
                </a:solidFill>
              </a:rPr>
              <a:t>Medicine’s</a:t>
            </a:r>
            <a:br>
              <a:rPr lang="en-US" sz="1400" dirty="0" smtClean="0">
                <a:solidFill>
                  <a:srgbClr val="005F83"/>
                </a:solidFill>
              </a:rPr>
            </a:br>
            <a:r>
              <a:rPr lang="en-US" sz="1400" dirty="0" smtClean="0">
                <a:solidFill>
                  <a:srgbClr val="005F83"/>
                </a:solidFill>
              </a:rPr>
              <a:t>Committee </a:t>
            </a:r>
            <a:r>
              <a:rPr lang="en-US" sz="1400" dirty="0">
                <a:solidFill>
                  <a:srgbClr val="005F83"/>
                </a:solidFill>
              </a:rPr>
              <a:t>on Surface Coal and Human Health</a:t>
            </a:r>
            <a:r>
              <a:rPr lang="en-US" sz="1400" dirty="0" smtClean="0">
                <a:solidFill>
                  <a:srgbClr val="005F83"/>
                </a:solidFill>
              </a:rPr>
              <a:t>.</a:t>
            </a:r>
          </a:p>
          <a:p>
            <a:pPr marL="0" lvl="0" indent="0">
              <a:buNone/>
            </a:pPr>
            <a:endParaRPr lang="en-US" sz="1600" dirty="0" smtClean="0">
              <a:solidFill>
                <a:srgbClr val="005F83"/>
              </a:solidFill>
            </a:endParaRPr>
          </a:p>
          <a:p>
            <a:pPr marL="0" indent="0" algn="ctr">
              <a:buNone/>
            </a:pPr>
            <a:endParaRPr lang="en-US" sz="800" dirty="0" smtClean="0">
              <a:solidFill>
                <a:srgbClr val="005F83"/>
              </a:solidFill>
            </a:endParaRPr>
          </a:p>
        </p:txBody>
      </p:sp>
      <p:sp>
        <p:nvSpPr>
          <p:cNvPr id="3" name="Text Placeholder 2"/>
          <p:cNvSpPr>
            <a:spLocks noGrp="1"/>
          </p:cNvSpPr>
          <p:nvPr>
            <p:ph type="body" sz="quarter" idx="12"/>
          </p:nvPr>
        </p:nvSpPr>
        <p:spPr>
          <a:xfrm>
            <a:off x="191589" y="549698"/>
            <a:ext cx="8743405" cy="439306"/>
          </a:xfrm>
        </p:spPr>
        <p:txBody>
          <a:bodyPr anchor="ctr">
            <a:noAutofit/>
          </a:bodyPr>
          <a:lstStyle/>
          <a:p>
            <a:pPr algn="ctr"/>
            <a:r>
              <a:rPr lang="en-US" sz="3600" dirty="0" smtClean="0"/>
              <a:t>College of Engineering and Computing</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1634827970"/>
              </p:ext>
            </p:extLst>
          </p:nvPr>
        </p:nvGraphicFramePr>
        <p:xfrm>
          <a:off x="638096" y="2930149"/>
          <a:ext cx="7774384" cy="1790761"/>
        </p:xfrm>
        <a:graphic>
          <a:graphicData uri="http://schemas.openxmlformats.org/drawingml/2006/table">
            <a:tbl>
              <a:tblPr firstRow="1" bandRow="1">
                <a:tableStyleId>{5C22544A-7EE6-4342-B048-85BDC9FD1C3A}</a:tableStyleId>
              </a:tblPr>
              <a:tblGrid>
                <a:gridCol w="2470864"/>
                <a:gridCol w="5303520"/>
              </a:tblGrid>
              <a:tr h="1790761">
                <a:tc>
                  <a:txBody>
                    <a:bodyPr/>
                    <a:lstStyle/>
                    <a:p>
                      <a:endParaRPr lang="en-US" dirty="0"/>
                    </a:p>
                  </a:txBody>
                  <a:tcP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50000"/>
                        </a:lnSpc>
                        <a:spcBef>
                          <a:spcPts val="600"/>
                        </a:spcBef>
                        <a:buNone/>
                      </a:pPr>
                      <a:r>
                        <a:rPr lang="en-US" sz="1100" b="0" dirty="0" smtClean="0">
                          <a:solidFill>
                            <a:srgbClr val="005F83"/>
                          </a:solidFill>
                          <a:latin typeface="Orgon Slab Light" panose="02000503000000020004" pitchFamily="50" charset="0"/>
                        </a:rPr>
                        <a:t>Ed Kinzel receiving AOI seed money for collaboration with Dr. Mahoud Almasri, Electrical Engineering and Computer Science Associate Professor at Mizzou</a:t>
                      </a:r>
                    </a:p>
                  </a:txBody>
                  <a:tcPr anchor="ctr">
                    <a:lnL w="12700" cap="flat" cmpd="sng" algn="ctr">
                      <a:solidFill>
                        <a:srgbClr val="509E2F"/>
                      </a:solidFill>
                      <a:prstDash val="solid"/>
                      <a:round/>
                      <a:headEnd type="none" w="med" len="med"/>
                      <a:tailEnd type="none" w="med" len="med"/>
                    </a:lnL>
                    <a:lnR w="12700" cap="flat" cmpd="sng" algn="ctr">
                      <a:solidFill>
                        <a:srgbClr val="509E2F"/>
                      </a:solidFill>
                      <a:prstDash val="solid"/>
                      <a:round/>
                      <a:headEnd type="none" w="med" len="med"/>
                      <a:tailEnd type="none" w="med" len="med"/>
                    </a:lnR>
                    <a:lnT w="12700" cap="flat" cmpd="sng" algn="ctr">
                      <a:solidFill>
                        <a:srgbClr val="509E2F"/>
                      </a:solidFill>
                      <a:prstDash val="solid"/>
                      <a:round/>
                      <a:headEnd type="none" w="med" len="med"/>
                      <a:tailEnd type="none" w="med" len="med"/>
                    </a:lnT>
                    <a:lnB w="12700" cap="flat" cmpd="sng" algn="ctr">
                      <a:solidFill>
                        <a:srgbClr val="509E2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2" descr="Two team members and dignitaries pose with a giant novelty check. "/>
          <p:cNvPicPr>
            <a:picLocks noChangeAspect="1" noChangeArrowheads="1"/>
          </p:cNvPicPr>
          <p:nvPr/>
        </p:nvPicPr>
        <p:blipFill rotWithShape="1">
          <a:blip r:embed="rId2">
            <a:extLst>
              <a:ext uri="{28A0092B-C50C-407E-A947-70E740481C1C}">
                <a14:useLocalDpi xmlns:a14="http://schemas.microsoft.com/office/drawing/2010/main" val="0"/>
              </a:ext>
            </a:extLst>
          </a:blip>
          <a:srcRect l="8626" r="7678"/>
          <a:stretch/>
        </p:blipFill>
        <p:spPr bwMode="auto">
          <a:xfrm>
            <a:off x="844732" y="3032801"/>
            <a:ext cx="2002971" cy="158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03269"/>
      </p:ext>
    </p:extLst>
  </p:cSld>
  <p:clrMapOvr>
    <a:masterClrMapping/>
  </p:clrMapOvr>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549</TotalTime>
  <Words>1247</Words>
  <Application>Microsoft Office PowerPoint</Application>
  <PresentationFormat>On-screen Show (4:3)</PresentationFormat>
  <Paragraphs>131</Paragraphs>
  <Slides>15</Slides>
  <Notes>1</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15</vt:i4>
      </vt:variant>
    </vt:vector>
  </HeadingPairs>
  <TitlesOfParts>
    <vt:vector size="35" baseType="lpstr">
      <vt:lpstr>Arial</vt:lpstr>
      <vt:lpstr>Calibri</vt:lpstr>
      <vt:lpstr>Courier New</vt:lpstr>
      <vt:lpstr>Encode Sans Normal Black</vt:lpstr>
      <vt:lpstr>Lucida Grande</vt:lpstr>
      <vt:lpstr>Orgon Slab</vt:lpstr>
      <vt:lpstr>Orgon Slab ExtraLight</vt:lpstr>
      <vt:lpstr>Orgon Slab Light</vt:lpstr>
      <vt:lpstr>Orgon Slab Medium</vt:lpstr>
      <vt:lpstr>Tungsten-Semibold</vt:lpstr>
      <vt:lpstr>Wingdings</vt:lpstr>
      <vt:lpstr>Wingdings 2</vt:lpstr>
      <vt:lpstr>Wingdings 3</vt:lpstr>
      <vt:lpstr>1_Custom Design</vt:lpstr>
      <vt:lpstr>2_Custom Design</vt:lpstr>
      <vt:lpstr>3_Custom Design</vt:lpstr>
      <vt:lpstr>Intro Page</vt:lpstr>
      <vt:lpstr>4_Custom Design</vt:lpstr>
      <vt:lpstr>5_Custom Design</vt:lpstr>
      <vt:lpstr>6_Custom Design</vt:lpstr>
      <vt:lpstr>PowerPoint Presentation</vt:lpstr>
      <vt:lpstr>PowerPoint Presentation</vt:lpstr>
      <vt:lpstr>PowerPoint Presentation</vt:lpstr>
      <vt:lpstr>PowerPoint Presentation</vt:lpstr>
      <vt:lpstr>Division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Palmer, Barbara J.</cp:lastModifiedBy>
  <cp:revision>60</cp:revision>
  <cp:lastPrinted>2017-03-23T15:14:02Z</cp:lastPrinted>
  <dcterms:created xsi:type="dcterms:W3CDTF">2014-10-14T00:51:43Z</dcterms:created>
  <dcterms:modified xsi:type="dcterms:W3CDTF">2017-03-23T15:31:43Z</dcterms:modified>
</cp:coreProperties>
</file>